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4" r:id="rId2"/>
    <p:sldId id="396" r:id="rId3"/>
    <p:sldId id="395" r:id="rId4"/>
    <p:sldId id="422" r:id="rId5"/>
    <p:sldId id="400" r:id="rId6"/>
    <p:sldId id="401" r:id="rId7"/>
    <p:sldId id="413" r:id="rId8"/>
    <p:sldId id="407" r:id="rId9"/>
    <p:sldId id="406" r:id="rId10"/>
    <p:sldId id="285" r:id="rId11"/>
    <p:sldId id="433" r:id="rId12"/>
    <p:sldId id="434" r:id="rId13"/>
    <p:sldId id="445" r:id="rId14"/>
    <p:sldId id="435" r:id="rId15"/>
    <p:sldId id="436" r:id="rId16"/>
    <p:sldId id="437" r:id="rId17"/>
    <p:sldId id="438" r:id="rId18"/>
    <p:sldId id="431" r:id="rId19"/>
    <p:sldId id="432" r:id="rId20"/>
    <p:sldId id="426" r:id="rId21"/>
    <p:sldId id="440" r:id="rId22"/>
    <p:sldId id="428" r:id="rId23"/>
    <p:sldId id="443" r:id="rId24"/>
    <p:sldId id="304" r:id="rId25"/>
    <p:sldId id="417" r:id="rId26"/>
    <p:sldId id="418" r:id="rId27"/>
    <p:sldId id="419" r:id="rId28"/>
    <p:sldId id="414" r:id="rId29"/>
    <p:sldId id="420" r:id="rId30"/>
    <p:sldId id="308" r:id="rId31"/>
    <p:sldId id="309" r:id="rId32"/>
    <p:sldId id="311" r:id="rId33"/>
    <p:sldId id="444" r:id="rId34"/>
    <p:sldId id="42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C54DE-9BEC-A144-8AB7-7C6461C7BDAF}" type="doc">
      <dgm:prSet loTypeId="urn:microsoft.com/office/officeart/2005/8/layout/hProcess7#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7FE53-8CED-A149-BBF6-53C352DC7F48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/>
              <a:cs typeface="Arial"/>
            </a:rPr>
            <a:t>Conocimientos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B0AEC377-B04D-CA4D-9EF2-6473079486D2}" type="parTrans" cxnId="{4C91432F-657C-7444-A16C-7B56F24F0AF3}">
      <dgm:prSet/>
      <dgm:spPr/>
      <dgm:t>
        <a:bodyPr/>
        <a:lstStyle/>
        <a:p>
          <a:endParaRPr lang="en-US"/>
        </a:p>
      </dgm:t>
    </dgm:pt>
    <dgm:pt modelId="{9DBD1A55-2655-F449-9C72-E4DFC3A925B1}" type="sibTrans" cxnId="{4C91432F-657C-7444-A16C-7B56F24F0AF3}">
      <dgm:prSet/>
      <dgm:spPr/>
      <dgm:t>
        <a:bodyPr/>
        <a:lstStyle/>
        <a:p>
          <a:endParaRPr lang="en-US"/>
        </a:p>
      </dgm:t>
    </dgm:pt>
    <dgm:pt modelId="{D747626A-E281-4440-B342-C2EC7E29F3E1}">
      <dgm:prSet phldrT="[Text]" custT="1"/>
      <dgm:spPr/>
      <dgm:t>
        <a:bodyPr/>
        <a:lstStyle/>
        <a:p>
          <a:r>
            <a:rPr lang="en-US" sz="3600" dirty="0" err="1" smtClean="0">
              <a:latin typeface="Arial"/>
              <a:cs typeface="Arial"/>
            </a:rPr>
            <a:t>Qué</a:t>
          </a:r>
          <a:r>
            <a:rPr lang="en-US" sz="3600" dirty="0" smtClean="0">
              <a:latin typeface="Arial"/>
              <a:cs typeface="Arial"/>
            </a:rPr>
            <a:t> hay </a:t>
          </a:r>
          <a:r>
            <a:rPr lang="en-US" sz="3600" dirty="0" err="1" smtClean="0">
              <a:latin typeface="Arial"/>
              <a:cs typeface="Arial"/>
            </a:rPr>
            <a:t>que</a:t>
          </a:r>
          <a:r>
            <a:rPr lang="en-US" sz="3600" dirty="0" smtClean="0">
              <a:latin typeface="Arial"/>
              <a:cs typeface="Arial"/>
            </a:rPr>
            <a:t> </a:t>
          </a:r>
          <a:r>
            <a:rPr lang="en-US" sz="5400" dirty="0" smtClean="0">
              <a:latin typeface="Arial"/>
              <a:cs typeface="Arial"/>
            </a:rPr>
            <a:t>saber</a:t>
          </a:r>
          <a:endParaRPr lang="en-US" sz="4600" dirty="0">
            <a:latin typeface="Arial"/>
            <a:cs typeface="Arial"/>
          </a:endParaRPr>
        </a:p>
      </dgm:t>
    </dgm:pt>
    <dgm:pt modelId="{0613F9F4-D000-AF46-AF40-F9D2930DCB19}" type="parTrans" cxnId="{2092ECF0-C098-5F47-9E31-E93806527BDD}">
      <dgm:prSet/>
      <dgm:spPr/>
      <dgm:t>
        <a:bodyPr/>
        <a:lstStyle/>
        <a:p>
          <a:endParaRPr lang="en-US"/>
        </a:p>
      </dgm:t>
    </dgm:pt>
    <dgm:pt modelId="{8A58F0C2-F3B2-FD41-931A-4205A238494B}" type="sibTrans" cxnId="{2092ECF0-C098-5F47-9E31-E93806527BDD}">
      <dgm:prSet/>
      <dgm:spPr/>
      <dgm:t>
        <a:bodyPr/>
        <a:lstStyle/>
        <a:p>
          <a:endParaRPr lang="en-US"/>
        </a:p>
      </dgm:t>
    </dgm:pt>
    <dgm:pt modelId="{8E7F08EE-FE1F-8242-9577-2BF7239DDCD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rgbClr val="000000"/>
              </a:solidFill>
              <a:latin typeface="Arial"/>
              <a:cs typeface="Arial"/>
            </a:rPr>
            <a:t>Habilidades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3038BE3D-F8B3-C547-B346-0C0D764D5712}" type="parTrans" cxnId="{C6198DBE-2729-F84E-9D98-2F62FD762384}">
      <dgm:prSet/>
      <dgm:spPr/>
      <dgm:t>
        <a:bodyPr/>
        <a:lstStyle/>
        <a:p>
          <a:endParaRPr lang="en-US"/>
        </a:p>
      </dgm:t>
    </dgm:pt>
    <dgm:pt modelId="{6B7B1417-F48E-CB43-8700-D1C382F567AB}" type="sibTrans" cxnId="{C6198DBE-2729-F84E-9D98-2F62FD762384}">
      <dgm:prSet/>
      <dgm:spPr/>
      <dgm:t>
        <a:bodyPr/>
        <a:lstStyle/>
        <a:p>
          <a:endParaRPr lang="en-US"/>
        </a:p>
      </dgm:t>
    </dgm:pt>
    <dgm:pt modelId="{F8923ED8-B201-BC47-960B-8F7611211AB8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Arial"/>
              <a:cs typeface="Arial"/>
            </a:rPr>
            <a:t>Qué</a:t>
          </a:r>
          <a:r>
            <a:rPr lang="en-US" sz="3200" dirty="0" smtClean="0">
              <a:solidFill>
                <a:schemeClr val="bg1"/>
              </a:solidFill>
              <a:latin typeface="Arial"/>
              <a:cs typeface="Arial"/>
            </a:rPr>
            <a:t> </a:t>
          </a:r>
          <a:r>
            <a:rPr lang="en-US" sz="3200" dirty="0" smtClean="0">
              <a:latin typeface="Arial"/>
              <a:cs typeface="Arial"/>
            </a:rPr>
            <a:t>hay </a:t>
          </a:r>
          <a:r>
            <a:rPr lang="en-US" sz="3200" dirty="0" err="1" smtClean="0">
              <a:latin typeface="Arial"/>
              <a:cs typeface="Arial"/>
            </a:rPr>
            <a:t>que</a:t>
          </a:r>
          <a:r>
            <a:rPr lang="en-US" sz="3200" dirty="0" smtClean="0">
              <a:latin typeface="Arial"/>
              <a:cs typeface="Arial"/>
            </a:rPr>
            <a:t> </a:t>
          </a:r>
          <a:r>
            <a:rPr lang="en-US" sz="5400" dirty="0" err="1" smtClean="0">
              <a:latin typeface="Arial"/>
              <a:cs typeface="Arial"/>
            </a:rPr>
            <a:t>hacer</a:t>
          </a:r>
          <a:endParaRPr lang="en-US" sz="5400" dirty="0">
            <a:latin typeface="Arial"/>
            <a:cs typeface="Arial"/>
          </a:endParaRPr>
        </a:p>
      </dgm:t>
    </dgm:pt>
    <dgm:pt modelId="{00589DE6-1E57-F64F-A2BB-D7C994414F4E}" type="parTrans" cxnId="{EF71E82B-7A84-DE45-B9F3-A6DBBAA7E10D}">
      <dgm:prSet/>
      <dgm:spPr/>
      <dgm:t>
        <a:bodyPr/>
        <a:lstStyle/>
        <a:p>
          <a:endParaRPr lang="en-US"/>
        </a:p>
      </dgm:t>
    </dgm:pt>
    <dgm:pt modelId="{FC0B36F5-CA8A-AD4F-BD1B-66EBD977361F}" type="sibTrans" cxnId="{EF71E82B-7A84-DE45-B9F3-A6DBBAA7E10D}">
      <dgm:prSet/>
      <dgm:spPr/>
      <dgm:t>
        <a:bodyPr/>
        <a:lstStyle/>
        <a:p>
          <a:endParaRPr lang="en-US"/>
        </a:p>
      </dgm:t>
    </dgm:pt>
    <dgm:pt modelId="{0FC85D77-9AD2-B44C-9D10-4C14A6A7B59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Arial"/>
              <a:cs typeface="Arial"/>
            </a:rPr>
            <a:t>Actitudes</a:t>
          </a:r>
          <a:endParaRPr lang="en-US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940FC9AF-5291-4C43-BCEB-EF38753F08F5}" type="parTrans" cxnId="{20779AF2-1653-2C46-8033-FAB5B8610B12}">
      <dgm:prSet/>
      <dgm:spPr/>
      <dgm:t>
        <a:bodyPr/>
        <a:lstStyle/>
        <a:p>
          <a:endParaRPr lang="en-US"/>
        </a:p>
      </dgm:t>
    </dgm:pt>
    <dgm:pt modelId="{98F6B42A-9AE3-9A4B-B5AE-6770108DA4E1}" type="sibTrans" cxnId="{20779AF2-1653-2C46-8033-FAB5B8610B12}">
      <dgm:prSet/>
      <dgm:spPr/>
      <dgm:t>
        <a:bodyPr/>
        <a:lstStyle/>
        <a:p>
          <a:endParaRPr lang="en-US"/>
        </a:p>
      </dgm:t>
    </dgm:pt>
    <dgm:pt modelId="{0F736C63-D037-DD4C-91EA-388A556B084B}">
      <dgm:prSet phldrT="[Text]" custT="1"/>
      <dgm:spPr/>
      <dgm:t>
        <a:bodyPr/>
        <a:lstStyle/>
        <a:p>
          <a:r>
            <a:rPr lang="en-US" sz="3200" dirty="0" err="1" smtClean="0">
              <a:latin typeface="Arial"/>
              <a:cs typeface="Arial"/>
            </a:rPr>
            <a:t>Cómo</a:t>
          </a:r>
          <a:r>
            <a:rPr lang="en-US" sz="3200" dirty="0" smtClean="0">
              <a:latin typeface="Arial"/>
              <a:cs typeface="Arial"/>
            </a:rPr>
            <a:t> hay </a:t>
          </a:r>
          <a:r>
            <a:rPr lang="en-US" sz="3200" dirty="0" err="1" smtClean="0">
              <a:latin typeface="Arial"/>
              <a:cs typeface="Arial"/>
            </a:rPr>
            <a:t>que</a:t>
          </a:r>
          <a:r>
            <a:rPr lang="en-US" sz="3200" dirty="0" smtClean="0">
              <a:latin typeface="Arial"/>
              <a:cs typeface="Arial"/>
            </a:rPr>
            <a:t> </a:t>
          </a:r>
        </a:p>
        <a:p>
          <a:r>
            <a:rPr lang="en-US" sz="5400" dirty="0" err="1" smtClean="0">
              <a:latin typeface="Arial"/>
              <a:cs typeface="Arial"/>
            </a:rPr>
            <a:t>ser</a:t>
          </a:r>
          <a:r>
            <a:rPr lang="en-US" sz="5400" dirty="0" smtClean="0">
              <a:latin typeface="Arial"/>
              <a:cs typeface="Arial"/>
            </a:rPr>
            <a:t> y </a:t>
          </a:r>
          <a:r>
            <a:rPr lang="en-US" sz="5400" dirty="0" err="1" smtClean="0">
              <a:latin typeface="Arial"/>
              <a:cs typeface="Arial"/>
            </a:rPr>
            <a:t>estar</a:t>
          </a:r>
          <a:endParaRPr lang="en-US" sz="5400" dirty="0">
            <a:latin typeface="Arial"/>
            <a:cs typeface="Arial"/>
          </a:endParaRPr>
        </a:p>
      </dgm:t>
    </dgm:pt>
    <dgm:pt modelId="{CEDDD36B-CF08-1747-99FF-50BA0AB18D2A}" type="parTrans" cxnId="{B3039BEB-D2C6-1E4D-92B8-538F11DCBE3E}">
      <dgm:prSet/>
      <dgm:spPr/>
      <dgm:t>
        <a:bodyPr/>
        <a:lstStyle/>
        <a:p>
          <a:endParaRPr lang="en-US"/>
        </a:p>
      </dgm:t>
    </dgm:pt>
    <dgm:pt modelId="{288BCDE1-47F7-3240-BD51-066E1A49F586}" type="sibTrans" cxnId="{B3039BEB-D2C6-1E4D-92B8-538F11DCBE3E}">
      <dgm:prSet/>
      <dgm:spPr/>
      <dgm:t>
        <a:bodyPr/>
        <a:lstStyle/>
        <a:p>
          <a:endParaRPr lang="en-US"/>
        </a:p>
      </dgm:t>
    </dgm:pt>
    <dgm:pt modelId="{CC5385E0-2CA7-DF4D-A92B-F71CB70B8BBC}" type="pres">
      <dgm:prSet presAssocID="{7F2C54DE-9BEC-A144-8AB7-7C6461C7BD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705C02-F2A8-E14F-8FD8-F5882DFA81B4}" type="pres">
      <dgm:prSet presAssocID="{5657FE53-8CED-A149-BBF6-53C352DC7F48}" presName="compositeNode" presStyleCnt="0">
        <dgm:presLayoutVars>
          <dgm:bulletEnabled val="1"/>
        </dgm:presLayoutVars>
      </dgm:prSet>
      <dgm:spPr/>
    </dgm:pt>
    <dgm:pt modelId="{258D328C-4D5D-6E4B-BB5F-C0E0EEED5429}" type="pres">
      <dgm:prSet presAssocID="{5657FE53-8CED-A149-BBF6-53C352DC7F48}" presName="bgRect" presStyleLbl="node1" presStyleIdx="0" presStyleCnt="3"/>
      <dgm:spPr/>
      <dgm:t>
        <a:bodyPr/>
        <a:lstStyle/>
        <a:p>
          <a:endParaRPr lang="es-ES"/>
        </a:p>
      </dgm:t>
    </dgm:pt>
    <dgm:pt modelId="{CEFDBF01-9733-A143-92F9-35DFA4CE8536}" type="pres">
      <dgm:prSet presAssocID="{5657FE53-8CED-A149-BBF6-53C352DC7F4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5AD0F-841D-2648-8222-BC0F3C026641}" type="pres">
      <dgm:prSet presAssocID="{5657FE53-8CED-A149-BBF6-53C352DC7F4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756070-70CE-C447-85AA-8CFD160C1A91}" type="pres">
      <dgm:prSet presAssocID="{9DBD1A55-2655-F449-9C72-E4DFC3A925B1}" presName="hSp" presStyleCnt="0"/>
      <dgm:spPr/>
    </dgm:pt>
    <dgm:pt modelId="{4EC9FCF2-9441-334B-A5DC-978528678612}" type="pres">
      <dgm:prSet presAssocID="{9DBD1A55-2655-F449-9C72-E4DFC3A925B1}" presName="vProcSp" presStyleCnt="0"/>
      <dgm:spPr/>
    </dgm:pt>
    <dgm:pt modelId="{F7877AE5-B3DC-A14A-9677-F3EAD6329884}" type="pres">
      <dgm:prSet presAssocID="{9DBD1A55-2655-F449-9C72-E4DFC3A925B1}" presName="vSp1" presStyleCnt="0"/>
      <dgm:spPr/>
    </dgm:pt>
    <dgm:pt modelId="{401EA259-FD35-474F-B540-EAFFF6A04692}" type="pres">
      <dgm:prSet presAssocID="{9DBD1A55-2655-F449-9C72-E4DFC3A925B1}" presName="simulatedConn" presStyleLbl="solidFgAcc1" presStyleIdx="0" presStyleCnt="2"/>
      <dgm:spPr/>
    </dgm:pt>
    <dgm:pt modelId="{339556EE-B9BA-5846-BB80-EFFA353C4781}" type="pres">
      <dgm:prSet presAssocID="{9DBD1A55-2655-F449-9C72-E4DFC3A925B1}" presName="vSp2" presStyleCnt="0"/>
      <dgm:spPr/>
    </dgm:pt>
    <dgm:pt modelId="{666803EC-59E6-A445-A63D-AB80952AB7EE}" type="pres">
      <dgm:prSet presAssocID="{9DBD1A55-2655-F449-9C72-E4DFC3A925B1}" presName="sibTrans" presStyleCnt="0"/>
      <dgm:spPr/>
    </dgm:pt>
    <dgm:pt modelId="{DE5B5E0B-EA52-E64A-8E5D-853AB2FBB9BB}" type="pres">
      <dgm:prSet presAssocID="{8E7F08EE-FE1F-8242-9577-2BF7239DDCD6}" presName="compositeNode" presStyleCnt="0">
        <dgm:presLayoutVars>
          <dgm:bulletEnabled val="1"/>
        </dgm:presLayoutVars>
      </dgm:prSet>
      <dgm:spPr/>
    </dgm:pt>
    <dgm:pt modelId="{BDA87CFD-7A47-6241-8EB9-B49D170CA4A7}" type="pres">
      <dgm:prSet presAssocID="{8E7F08EE-FE1F-8242-9577-2BF7239DDCD6}" presName="bgRect" presStyleLbl="node1" presStyleIdx="1" presStyleCnt="3"/>
      <dgm:spPr/>
      <dgm:t>
        <a:bodyPr/>
        <a:lstStyle/>
        <a:p>
          <a:endParaRPr lang="es-ES"/>
        </a:p>
      </dgm:t>
    </dgm:pt>
    <dgm:pt modelId="{2EB9BC06-6BA1-914D-82A4-016D2E7C499E}" type="pres">
      <dgm:prSet presAssocID="{8E7F08EE-FE1F-8242-9577-2BF7239DDCD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9F5B49-886B-2A44-B5EB-41757345CB34}" type="pres">
      <dgm:prSet presAssocID="{8E7F08EE-FE1F-8242-9577-2BF7239DDCD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5CB3B-C24C-854F-951D-71443D2659C1}" type="pres">
      <dgm:prSet presAssocID="{6B7B1417-F48E-CB43-8700-D1C382F567AB}" presName="hSp" presStyleCnt="0"/>
      <dgm:spPr/>
    </dgm:pt>
    <dgm:pt modelId="{2105BEB6-BCA0-0142-82B4-15A8BB6D486E}" type="pres">
      <dgm:prSet presAssocID="{6B7B1417-F48E-CB43-8700-D1C382F567AB}" presName="vProcSp" presStyleCnt="0"/>
      <dgm:spPr/>
    </dgm:pt>
    <dgm:pt modelId="{E8C2CA09-C383-1B41-9795-7CC187FDA591}" type="pres">
      <dgm:prSet presAssocID="{6B7B1417-F48E-CB43-8700-D1C382F567AB}" presName="vSp1" presStyleCnt="0"/>
      <dgm:spPr/>
    </dgm:pt>
    <dgm:pt modelId="{4929AC76-5526-2A4B-B197-A08D89573F13}" type="pres">
      <dgm:prSet presAssocID="{6B7B1417-F48E-CB43-8700-D1C382F567AB}" presName="simulatedConn" presStyleLbl="solidFgAcc1" presStyleIdx="1" presStyleCnt="2"/>
      <dgm:spPr/>
    </dgm:pt>
    <dgm:pt modelId="{A83AC8A4-4BDE-944C-B40D-6493154E7706}" type="pres">
      <dgm:prSet presAssocID="{6B7B1417-F48E-CB43-8700-D1C382F567AB}" presName="vSp2" presStyleCnt="0"/>
      <dgm:spPr/>
    </dgm:pt>
    <dgm:pt modelId="{199A6EAC-4029-284A-9D81-A12BDF578E26}" type="pres">
      <dgm:prSet presAssocID="{6B7B1417-F48E-CB43-8700-D1C382F567AB}" presName="sibTrans" presStyleCnt="0"/>
      <dgm:spPr/>
    </dgm:pt>
    <dgm:pt modelId="{16029095-4B0C-1540-B323-607170BF61C4}" type="pres">
      <dgm:prSet presAssocID="{0FC85D77-9AD2-B44C-9D10-4C14A6A7B59B}" presName="compositeNode" presStyleCnt="0">
        <dgm:presLayoutVars>
          <dgm:bulletEnabled val="1"/>
        </dgm:presLayoutVars>
      </dgm:prSet>
      <dgm:spPr/>
    </dgm:pt>
    <dgm:pt modelId="{8D8F4E8F-D3E0-384C-BEF8-C24265DC46A2}" type="pres">
      <dgm:prSet presAssocID="{0FC85D77-9AD2-B44C-9D10-4C14A6A7B59B}" presName="bgRect" presStyleLbl="node1" presStyleIdx="2" presStyleCnt="3"/>
      <dgm:spPr/>
      <dgm:t>
        <a:bodyPr/>
        <a:lstStyle/>
        <a:p>
          <a:endParaRPr lang="es-ES"/>
        </a:p>
      </dgm:t>
    </dgm:pt>
    <dgm:pt modelId="{DDC14832-0548-6A43-B05E-3A76AD156164}" type="pres">
      <dgm:prSet presAssocID="{0FC85D77-9AD2-B44C-9D10-4C14A6A7B59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DEBF64-BD1D-5848-B766-F070B47B9056}" type="pres">
      <dgm:prSet presAssocID="{0FC85D77-9AD2-B44C-9D10-4C14A6A7B59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0DE24-FC9E-4070-8E06-FC0A3A9A9208}" type="presOf" srcId="{0FC85D77-9AD2-B44C-9D10-4C14A6A7B59B}" destId="{8D8F4E8F-D3E0-384C-BEF8-C24265DC46A2}" srcOrd="0" destOrd="0" presId="urn:microsoft.com/office/officeart/2005/8/layout/hProcess7#1"/>
    <dgm:cxn modelId="{37DAE443-BEAD-4880-816B-7AEC77E6FE16}" type="presOf" srcId="{F8923ED8-B201-BC47-960B-8F7611211AB8}" destId="{669F5B49-886B-2A44-B5EB-41757345CB34}" srcOrd="0" destOrd="0" presId="urn:microsoft.com/office/officeart/2005/8/layout/hProcess7#1"/>
    <dgm:cxn modelId="{B6AB323B-95B3-4FF8-8673-9F923BC11108}" type="presOf" srcId="{8E7F08EE-FE1F-8242-9577-2BF7239DDCD6}" destId="{2EB9BC06-6BA1-914D-82A4-016D2E7C499E}" srcOrd="1" destOrd="0" presId="urn:microsoft.com/office/officeart/2005/8/layout/hProcess7#1"/>
    <dgm:cxn modelId="{37AE9486-8E4A-46D7-980B-4F64335D244B}" type="presOf" srcId="{5657FE53-8CED-A149-BBF6-53C352DC7F48}" destId="{CEFDBF01-9733-A143-92F9-35DFA4CE8536}" srcOrd="1" destOrd="0" presId="urn:microsoft.com/office/officeart/2005/8/layout/hProcess7#1"/>
    <dgm:cxn modelId="{BBFBCB85-F73A-4412-87F7-9512AC9D2C57}" type="presOf" srcId="{5657FE53-8CED-A149-BBF6-53C352DC7F48}" destId="{258D328C-4D5D-6E4B-BB5F-C0E0EEED5429}" srcOrd="0" destOrd="0" presId="urn:microsoft.com/office/officeart/2005/8/layout/hProcess7#1"/>
    <dgm:cxn modelId="{B3039BEB-D2C6-1E4D-92B8-538F11DCBE3E}" srcId="{0FC85D77-9AD2-B44C-9D10-4C14A6A7B59B}" destId="{0F736C63-D037-DD4C-91EA-388A556B084B}" srcOrd="0" destOrd="0" parTransId="{CEDDD36B-CF08-1747-99FF-50BA0AB18D2A}" sibTransId="{288BCDE1-47F7-3240-BD51-066E1A49F586}"/>
    <dgm:cxn modelId="{2092ECF0-C098-5F47-9E31-E93806527BDD}" srcId="{5657FE53-8CED-A149-BBF6-53C352DC7F48}" destId="{D747626A-E281-4440-B342-C2EC7E29F3E1}" srcOrd="0" destOrd="0" parTransId="{0613F9F4-D000-AF46-AF40-F9D2930DCB19}" sibTransId="{8A58F0C2-F3B2-FD41-931A-4205A238494B}"/>
    <dgm:cxn modelId="{EF71E82B-7A84-DE45-B9F3-A6DBBAA7E10D}" srcId="{8E7F08EE-FE1F-8242-9577-2BF7239DDCD6}" destId="{F8923ED8-B201-BC47-960B-8F7611211AB8}" srcOrd="0" destOrd="0" parTransId="{00589DE6-1E57-F64F-A2BB-D7C994414F4E}" sibTransId="{FC0B36F5-CA8A-AD4F-BD1B-66EBD977361F}"/>
    <dgm:cxn modelId="{2D049C42-A117-4635-96C2-74B39A8864F7}" type="presOf" srcId="{0FC85D77-9AD2-B44C-9D10-4C14A6A7B59B}" destId="{DDC14832-0548-6A43-B05E-3A76AD156164}" srcOrd="1" destOrd="0" presId="urn:microsoft.com/office/officeart/2005/8/layout/hProcess7#1"/>
    <dgm:cxn modelId="{61572AB5-3456-42E4-9919-A8E3E02D460B}" type="presOf" srcId="{0F736C63-D037-DD4C-91EA-388A556B084B}" destId="{55DEBF64-BD1D-5848-B766-F070B47B9056}" srcOrd="0" destOrd="0" presId="urn:microsoft.com/office/officeart/2005/8/layout/hProcess7#1"/>
    <dgm:cxn modelId="{4C91432F-657C-7444-A16C-7B56F24F0AF3}" srcId="{7F2C54DE-9BEC-A144-8AB7-7C6461C7BDAF}" destId="{5657FE53-8CED-A149-BBF6-53C352DC7F48}" srcOrd="0" destOrd="0" parTransId="{B0AEC377-B04D-CA4D-9EF2-6473079486D2}" sibTransId="{9DBD1A55-2655-F449-9C72-E4DFC3A925B1}"/>
    <dgm:cxn modelId="{C6198DBE-2729-F84E-9D98-2F62FD762384}" srcId="{7F2C54DE-9BEC-A144-8AB7-7C6461C7BDAF}" destId="{8E7F08EE-FE1F-8242-9577-2BF7239DDCD6}" srcOrd="1" destOrd="0" parTransId="{3038BE3D-F8B3-C547-B346-0C0D764D5712}" sibTransId="{6B7B1417-F48E-CB43-8700-D1C382F567AB}"/>
    <dgm:cxn modelId="{20779AF2-1653-2C46-8033-FAB5B8610B12}" srcId="{7F2C54DE-9BEC-A144-8AB7-7C6461C7BDAF}" destId="{0FC85D77-9AD2-B44C-9D10-4C14A6A7B59B}" srcOrd="2" destOrd="0" parTransId="{940FC9AF-5291-4C43-BCEB-EF38753F08F5}" sibTransId="{98F6B42A-9AE3-9A4B-B5AE-6770108DA4E1}"/>
    <dgm:cxn modelId="{075DD68B-BC1F-4E39-9DAF-0FC793CBCF3C}" type="presOf" srcId="{7F2C54DE-9BEC-A144-8AB7-7C6461C7BDAF}" destId="{CC5385E0-2CA7-DF4D-A92B-F71CB70B8BBC}" srcOrd="0" destOrd="0" presId="urn:microsoft.com/office/officeart/2005/8/layout/hProcess7#1"/>
    <dgm:cxn modelId="{79FD1E5C-56A3-45FA-8B77-56B350F4D634}" type="presOf" srcId="{D747626A-E281-4440-B342-C2EC7E29F3E1}" destId="{3BA5AD0F-841D-2648-8222-BC0F3C026641}" srcOrd="0" destOrd="0" presId="urn:microsoft.com/office/officeart/2005/8/layout/hProcess7#1"/>
    <dgm:cxn modelId="{491581C4-F00D-4CDE-B979-D06490659FAA}" type="presOf" srcId="{8E7F08EE-FE1F-8242-9577-2BF7239DDCD6}" destId="{BDA87CFD-7A47-6241-8EB9-B49D170CA4A7}" srcOrd="0" destOrd="0" presId="urn:microsoft.com/office/officeart/2005/8/layout/hProcess7#1"/>
    <dgm:cxn modelId="{04CD864F-0094-4C9A-8A41-A8A9209D28B9}" type="presParOf" srcId="{CC5385E0-2CA7-DF4D-A92B-F71CB70B8BBC}" destId="{41705C02-F2A8-E14F-8FD8-F5882DFA81B4}" srcOrd="0" destOrd="0" presId="urn:microsoft.com/office/officeart/2005/8/layout/hProcess7#1"/>
    <dgm:cxn modelId="{6D4A486A-81D0-497E-8151-3595F8BC1482}" type="presParOf" srcId="{41705C02-F2A8-E14F-8FD8-F5882DFA81B4}" destId="{258D328C-4D5D-6E4B-BB5F-C0E0EEED5429}" srcOrd="0" destOrd="0" presId="urn:microsoft.com/office/officeart/2005/8/layout/hProcess7#1"/>
    <dgm:cxn modelId="{9FE00F24-8259-40FB-87E5-422630F4E5DB}" type="presParOf" srcId="{41705C02-F2A8-E14F-8FD8-F5882DFA81B4}" destId="{CEFDBF01-9733-A143-92F9-35DFA4CE8536}" srcOrd="1" destOrd="0" presId="urn:microsoft.com/office/officeart/2005/8/layout/hProcess7#1"/>
    <dgm:cxn modelId="{EAD033C9-2026-416B-90AF-76E6E93D3C34}" type="presParOf" srcId="{41705C02-F2A8-E14F-8FD8-F5882DFA81B4}" destId="{3BA5AD0F-841D-2648-8222-BC0F3C026641}" srcOrd="2" destOrd="0" presId="urn:microsoft.com/office/officeart/2005/8/layout/hProcess7#1"/>
    <dgm:cxn modelId="{18DE9634-F506-497F-AC9E-2F853A4A457D}" type="presParOf" srcId="{CC5385E0-2CA7-DF4D-A92B-F71CB70B8BBC}" destId="{8E756070-70CE-C447-85AA-8CFD160C1A91}" srcOrd="1" destOrd="0" presId="urn:microsoft.com/office/officeart/2005/8/layout/hProcess7#1"/>
    <dgm:cxn modelId="{52782F31-6C48-401C-BB30-00693CC3F7DE}" type="presParOf" srcId="{CC5385E0-2CA7-DF4D-A92B-F71CB70B8BBC}" destId="{4EC9FCF2-9441-334B-A5DC-978528678612}" srcOrd="2" destOrd="0" presId="urn:microsoft.com/office/officeart/2005/8/layout/hProcess7#1"/>
    <dgm:cxn modelId="{CCCF0238-DB4B-4C09-B05F-29BA290F4DD4}" type="presParOf" srcId="{4EC9FCF2-9441-334B-A5DC-978528678612}" destId="{F7877AE5-B3DC-A14A-9677-F3EAD6329884}" srcOrd="0" destOrd="0" presId="urn:microsoft.com/office/officeart/2005/8/layout/hProcess7#1"/>
    <dgm:cxn modelId="{6D55A1AF-0157-41E3-89DA-7CD7EF8A92DD}" type="presParOf" srcId="{4EC9FCF2-9441-334B-A5DC-978528678612}" destId="{401EA259-FD35-474F-B540-EAFFF6A04692}" srcOrd="1" destOrd="0" presId="urn:microsoft.com/office/officeart/2005/8/layout/hProcess7#1"/>
    <dgm:cxn modelId="{34CD513C-179C-4CD0-B122-3F79624B4838}" type="presParOf" srcId="{4EC9FCF2-9441-334B-A5DC-978528678612}" destId="{339556EE-B9BA-5846-BB80-EFFA353C4781}" srcOrd="2" destOrd="0" presId="urn:microsoft.com/office/officeart/2005/8/layout/hProcess7#1"/>
    <dgm:cxn modelId="{F37EAFF9-AD3C-4025-85D5-7AC8DA289DF0}" type="presParOf" srcId="{CC5385E0-2CA7-DF4D-A92B-F71CB70B8BBC}" destId="{666803EC-59E6-A445-A63D-AB80952AB7EE}" srcOrd="3" destOrd="0" presId="urn:microsoft.com/office/officeart/2005/8/layout/hProcess7#1"/>
    <dgm:cxn modelId="{F30D459C-AE43-478B-A53E-656E5122E6C0}" type="presParOf" srcId="{CC5385E0-2CA7-DF4D-A92B-F71CB70B8BBC}" destId="{DE5B5E0B-EA52-E64A-8E5D-853AB2FBB9BB}" srcOrd="4" destOrd="0" presId="urn:microsoft.com/office/officeart/2005/8/layout/hProcess7#1"/>
    <dgm:cxn modelId="{CF57F908-510E-42B5-B3A7-FC6C88C02885}" type="presParOf" srcId="{DE5B5E0B-EA52-E64A-8E5D-853AB2FBB9BB}" destId="{BDA87CFD-7A47-6241-8EB9-B49D170CA4A7}" srcOrd="0" destOrd="0" presId="urn:microsoft.com/office/officeart/2005/8/layout/hProcess7#1"/>
    <dgm:cxn modelId="{AE7A7600-6B4A-4E14-AE3F-5005580007BF}" type="presParOf" srcId="{DE5B5E0B-EA52-E64A-8E5D-853AB2FBB9BB}" destId="{2EB9BC06-6BA1-914D-82A4-016D2E7C499E}" srcOrd="1" destOrd="0" presId="urn:microsoft.com/office/officeart/2005/8/layout/hProcess7#1"/>
    <dgm:cxn modelId="{A6C9556B-F978-4137-A1BC-694011723A0D}" type="presParOf" srcId="{DE5B5E0B-EA52-E64A-8E5D-853AB2FBB9BB}" destId="{669F5B49-886B-2A44-B5EB-41757345CB34}" srcOrd="2" destOrd="0" presId="urn:microsoft.com/office/officeart/2005/8/layout/hProcess7#1"/>
    <dgm:cxn modelId="{4CF4D90C-DCF3-4F47-8D54-78F843C878A4}" type="presParOf" srcId="{CC5385E0-2CA7-DF4D-A92B-F71CB70B8BBC}" destId="{8485CB3B-C24C-854F-951D-71443D2659C1}" srcOrd="5" destOrd="0" presId="urn:microsoft.com/office/officeart/2005/8/layout/hProcess7#1"/>
    <dgm:cxn modelId="{EC52FB35-574E-40EA-90F5-94DE46FE0742}" type="presParOf" srcId="{CC5385E0-2CA7-DF4D-A92B-F71CB70B8BBC}" destId="{2105BEB6-BCA0-0142-82B4-15A8BB6D486E}" srcOrd="6" destOrd="0" presId="urn:microsoft.com/office/officeart/2005/8/layout/hProcess7#1"/>
    <dgm:cxn modelId="{26B631C4-272A-4F68-A274-888F9C4095A1}" type="presParOf" srcId="{2105BEB6-BCA0-0142-82B4-15A8BB6D486E}" destId="{E8C2CA09-C383-1B41-9795-7CC187FDA591}" srcOrd="0" destOrd="0" presId="urn:microsoft.com/office/officeart/2005/8/layout/hProcess7#1"/>
    <dgm:cxn modelId="{AE6B3763-212D-437B-B16C-73E8F70A5E0C}" type="presParOf" srcId="{2105BEB6-BCA0-0142-82B4-15A8BB6D486E}" destId="{4929AC76-5526-2A4B-B197-A08D89573F13}" srcOrd="1" destOrd="0" presId="urn:microsoft.com/office/officeart/2005/8/layout/hProcess7#1"/>
    <dgm:cxn modelId="{5766FB21-592F-46DC-B61A-48DFDA9A82F3}" type="presParOf" srcId="{2105BEB6-BCA0-0142-82B4-15A8BB6D486E}" destId="{A83AC8A4-4BDE-944C-B40D-6493154E7706}" srcOrd="2" destOrd="0" presId="urn:microsoft.com/office/officeart/2005/8/layout/hProcess7#1"/>
    <dgm:cxn modelId="{ECE11D13-5A45-4DAC-A94F-C03546A7B1AD}" type="presParOf" srcId="{CC5385E0-2CA7-DF4D-A92B-F71CB70B8BBC}" destId="{199A6EAC-4029-284A-9D81-A12BDF578E26}" srcOrd="7" destOrd="0" presId="urn:microsoft.com/office/officeart/2005/8/layout/hProcess7#1"/>
    <dgm:cxn modelId="{75E110BD-201C-4ED6-9A6F-E18877C657B6}" type="presParOf" srcId="{CC5385E0-2CA7-DF4D-A92B-F71CB70B8BBC}" destId="{16029095-4B0C-1540-B323-607170BF61C4}" srcOrd="8" destOrd="0" presId="urn:microsoft.com/office/officeart/2005/8/layout/hProcess7#1"/>
    <dgm:cxn modelId="{6A8BC6CD-6A1B-4A1E-B305-B040930B8442}" type="presParOf" srcId="{16029095-4B0C-1540-B323-607170BF61C4}" destId="{8D8F4E8F-D3E0-384C-BEF8-C24265DC46A2}" srcOrd="0" destOrd="0" presId="urn:microsoft.com/office/officeart/2005/8/layout/hProcess7#1"/>
    <dgm:cxn modelId="{DD8C5035-EB31-4D1F-A518-48F3D5560883}" type="presParOf" srcId="{16029095-4B0C-1540-B323-607170BF61C4}" destId="{DDC14832-0548-6A43-B05E-3A76AD156164}" srcOrd="1" destOrd="0" presId="urn:microsoft.com/office/officeart/2005/8/layout/hProcess7#1"/>
    <dgm:cxn modelId="{E4195340-FBA0-4340-978E-D99DE0106DE9}" type="presParOf" srcId="{16029095-4B0C-1540-B323-607170BF61C4}" destId="{55DEBF64-BD1D-5848-B766-F070B47B905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E919E-F3D2-48AF-B2F6-A581F61D19C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BBED6-375E-4E02-B330-4E14FDE153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21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543F2B-437F-48E4-A941-20BB7A662028}" type="slidenum">
              <a:rPr lang="es-ES" altLang="es-ES"/>
              <a:pPr/>
              <a:t>20</a:t>
            </a:fld>
            <a:endParaRPr lang="es-ES" altLang="es-ES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16758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C8960A-D5B2-43A2-8C7B-17178ECCBB2E}" type="slidenum">
              <a:rPr lang="es-ES" altLang="es-ES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7361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370B-CA45-4F71-9F5A-52595696AA5E}" type="datetimeFigureOut">
              <a:rPr lang="es-ES" smtClean="0"/>
              <a:pPr/>
              <a:t>26/06/2018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FB95-E174-4918-9695-F10A52F40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Adolescents </a:t>
            </a:r>
            <a:r>
              <a:rPr lang="fr-FR" dirty="0">
                <a:solidFill>
                  <a:srgbClr val="C00000"/>
                </a:solidFill>
              </a:rPr>
              <a:t>en </a:t>
            </a:r>
            <a:r>
              <a:rPr lang="fr-FR" dirty="0" err="1" smtClean="0">
                <a:solidFill>
                  <a:srgbClr val="C00000"/>
                </a:solidFill>
              </a:rPr>
              <a:t>trànsit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err="1" smtClean="0">
                <a:solidFill>
                  <a:srgbClr val="C00000"/>
                </a:solidFill>
              </a:rPr>
              <a:t>Adults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acollidors</a:t>
            </a:r>
            <a:r>
              <a:rPr lang="fr-FR" dirty="0" smtClean="0">
                <a:solidFill>
                  <a:srgbClr val="C00000"/>
                </a:solidFill>
              </a:rPr>
              <a:t>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" t="16542" r="69680" b="65957"/>
          <a:stretch/>
        </p:blipFill>
        <p:spPr>
          <a:xfrm>
            <a:off x="-95434" y="1772816"/>
            <a:ext cx="4667434" cy="165618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0414" t="51544" r="29426" b="29364"/>
          <a:stretch/>
        </p:blipFill>
        <p:spPr>
          <a:xfrm>
            <a:off x="4576564" y="1982446"/>
            <a:ext cx="4603948" cy="123053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5953" y="4329241"/>
            <a:ext cx="52562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2800" b="1" dirty="0">
                <a:solidFill>
                  <a:srgbClr val="990033"/>
                </a:solidFill>
              </a:rPr>
              <a:t>Francisco Collazos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b="1" dirty="0">
                <a:solidFill>
                  <a:schemeClr val="accent2"/>
                </a:solidFill>
              </a:rPr>
              <a:t>pacocollazos@gmail.com</a:t>
            </a:r>
            <a:endParaRPr lang="es-ES" altLang="es-ES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>
                <a:solidFill>
                  <a:srgbClr val="990033"/>
                </a:solidFill>
              </a:rPr>
              <a:t>Servicio de </a:t>
            </a:r>
            <a:r>
              <a:rPr lang="es-ES" altLang="es-ES" sz="1400" b="1" dirty="0" smtClean="0">
                <a:solidFill>
                  <a:srgbClr val="990033"/>
                </a:solidFill>
              </a:rPr>
              <a:t>Psiquiatría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>
                <a:solidFill>
                  <a:srgbClr val="990033"/>
                </a:solidFill>
              </a:rPr>
              <a:t>Hospital de </a:t>
            </a:r>
            <a:r>
              <a:rPr lang="es-ES" altLang="es-ES" sz="1400" b="1" dirty="0" err="1">
                <a:solidFill>
                  <a:srgbClr val="990033"/>
                </a:solidFill>
              </a:rPr>
              <a:t>Sant</a:t>
            </a:r>
            <a:r>
              <a:rPr lang="es-ES" altLang="es-ES" sz="1400" b="1" dirty="0">
                <a:solidFill>
                  <a:srgbClr val="990033"/>
                </a:solidFill>
              </a:rPr>
              <a:t> Rafael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 smtClean="0">
                <a:solidFill>
                  <a:srgbClr val="990033"/>
                </a:solidFill>
              </a:rPr>
              <a:t>Hospital </a:t>
            </a:r>
            <a:r>
              <a:rPr lang="es-ES" altLang="es-ES" sz="1400" b="1" dirty="0" err="1">
                <a:solidFill>
                  <a:srgbClr val="990033"/>
                </a:solidFill>
              </a:rPr>
              <a:t>Universitari</a:t>
            </a:r>
            <a:r>
              <a:rPr lang="es-ES" altLang="es-ES" sz="1400" b="1" dirty="0">
                <a:solidFill>
                  <a:srgbClr val="990033"/>
                </a:solidFill>
              </a:rPr>
              <a:t> </a:t>
            </a:r>
            <a:r>
              <a:rPr lang="es-ES" altLang="es-ES" sz="1400" b="1" dirty="0" err="1">
                <a:solidFill>
                  <a:srgbClr val="990033"/>
                </a:solidFill>
              </a:rPr>
              <a:t>Vall</a:t>
            </a:r>
            <a:r>
              <a:rPr lang="es-ES" altLang="es-ES" sz="1400" b="1" dirty="0">
                <a:solidFill>
                  <a:srgbClr val="990033"/>
                </a:solidFill>
              </a:rPr>
              <a:t> </a:t>
            </a:r>
            <a:r>
              <a:rPr lang="es-ES" altLang="es-ES" sz="1400" b="1" dirty="0" err="1">
                <a:solidFill>
                  <a:srgbClr val="990033"/>
                </a:solidFill>
              </a:rPr>
              <a:t>d’Hebron</a:t>
            </a:r>
            <a:r>
              <a:rPr lang="es-ES_tradnl" altLang="es-ES" sz="1400" b="1" dirty="0">
                <a:solidFill>
                  <a:srgbClr val="990033"/>
                </a:solidFill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990033"/>
                </a:solidFill>
              </a:rPr>
              <a:t>CIBERSAM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990033"/>
                </a:solidFill>
              </a:rPr>
              <a:t>Barcelona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165304"/>
            <a:ext cx="2016224" cy="7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5 Imagen" descr="CIBERSAM_logo_blanco_centrado_TRANSPARENTE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9863" y="6256940"/>
            <a:ext cx="1154385" cy="484428"/>
          </a:xfrm>
          <a:prstGeom prst="rect">
            <a:avLst/>
          </a:prstGeom>
        </p:spPr>
      </p:pic>
      <p:pic>
        <p:nvPicPr>
          <p:cNvPr id="9" name="Picture 2" descr="Vall d'Hebron Barcelona Campus Hospitalaris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026" y="6303012"/>
            <a:ext cx="3351854" cy="431152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04" y="6076082"/>
            <a:ext cx="1726892" cy="8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2560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4419600"/>
            <a:ext cx="43545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2"/>
          <p:cNvGraphicFramePr/>
          <p:nvPr/>
        </p:nvGraphicFramePr>
        <p:xfrm>
          <a:off x="381000" y="1828800"/>
          <a:ext cx="81534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COMPETENCIA  CULTURAL  CLÍNICA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Resultado de imagen de explorad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041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393348" y="2405206"/>
            <a:ext cx="5499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¿Qué sabemos de “su” cultura?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Y si “culturizamos” en exceso…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¿Cómo debo abordar mis “dudas culturales”?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2025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SESGO CULTURAL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Somos seres culturales, interpretativos…</a:t>
            </a:r>
          </a:p>
          <a:p>
            <a:r>
              <a:rPr lang="es-ES" dirty="0" smtClean="0"/>
              <a:t>Tenemos nuestros prejuicios, apriorismos, sesgos…</a:t>
            </a:r>
          </a:p>
          <a:p>
            <a:r>
              <a:rPr lang="es-ES" dirty="0" smtClean="0"/>
              <a:t>¿Objetivamos u opinamos?</a:t>
            </a:r>
          </a:p>
          <a:p>
            <a:r>
              <a:rPr lang="es-ES" dirty="0" smtClean="0"/>
              <a:t>Peligro de proyectarnos</a:t>
            </a:r>
          </a:p>
          <a:p>
            <a:r>
              <a:rPr lang="es-ES" dirty="0" smtClean="0"/>
              <a:t>¿Somos verdaderamente conscientes de las consecuencias de nuestras decisiones?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201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1" t="22906" r="14220" b="32546"/>
          <a:stretch/>
        </p:blipFill>
        <p:spPr>
          <a:xfrm>
            <a:off x="92070" y="44624"/>
            <a:ext cx="8944426" cy="3054193"/>
          </a:xfrm>
          <a:prstGeom prst="rect">
            <a:avLst/>
          </a:prstGeom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50473"/>
            <a:ext cx="5066813" cy="28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25" y="3430858"/>
            <a:ext cx="3818855" cy="28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1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/>
          <a:lstStyle/>
          <a:p>
            <a:r>
              <a:rPr lang="es-ES" dirty="0" smtClean="0"/>
              <a:t>¿Qué necesitan?</a:t>
            </a:r>
          </a:p>
          <a:p>
            <a:r>
              <a:rPr lang="es-ES" dirty="0" smtClean="0"/>
              <a:t>¿Cómo llevamos a cabo las intervenciones?</a:t>
            </a:r>
          </a:p>
          <a:p>
            <a:r>
              <a:rPr lang="es-ES" dirty="0" smtClean="0"/>
              <a:t>¿Nos estamos coordinando adecuadamente?</a:t>
            </a:r>
          </a:p>
          <a:p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/>
          <a:srcRect l="2591" t="16542" r="69680" b="65957"/>
          <a:stretch/>
        </p:blipFill>
        <p:spPr>
          <a:xfrm>
            <a:off x="2238283" y="4797152"/>
            <a:ext cx="466743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9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Resultado de imagen de bombero monigo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82421"/>
            <a:ext cx="2940464" cy="36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cortafue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2793"/>
            <a:ext cx="4104456" cy="273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incendio fores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5734865" cy="267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04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552" y="192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C00000"/>
                </a:solidFill>
              </a:rPr>
              <a:t>     Estrategia </a:t>
            </a:r>
            <a:r>
              <a:rPr lang="es-ES" sz="4000" dirty="0">
                <a:solidFill>
                  <a:srgbClr val="C00000"/>
                </a:solidFill>
              </a:rPr>
              <a:t>de </a:t>
            </a:r>
            <a:r>
              <a:rPr lang="es-ES" sz="4000" dirty="0" smtClean="0">
                <a:solidFill>
                  <a:srgbClr val="C00000"/>
                </a:solidFill>
              </a:rPr>
              <a:t/>
            </a:r>
            <a:br>
              <a:rPr lang="es-ES" sz="4000" dirty="0" smtClean="0">
                <a:solidFill>
                  <a:srgbClr val="C00000"/>
                </a:solidFill>
              </a:rPr>
            </a:br>
            <a:r>
              <a:rPr lang="es-ES" sz="4000" dirty="0" smtClean="0">
                <a:solidFill>
                  <a:srgbClr val="C00000"/>
                </a:solidFill>
              </a:rPr>
              <a:t>Salud </a:t>
            </a:r>
            <a:r>
              <a:rPr lang="es-ES" sz="4000" dirty="0">
                <a:solidFill>
                  <a:srgbClr val="C00000"/>
                </a:solidFill>
              </a:rPr>
              <a:t>Mental Psicosocial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6265" t="27365" r="26943" b="26499"/>
          <a:stretch/>
        </p:blipFill>
        <p:spPr>
          <a:xfrm>
            <a:off x="1106807" y="2620375"/>
            <a:ext cx="6918079" cy="38350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59116" y="6455391"/>
            <a:ext cx="551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C00000"/>
                </a:solidFill>
              </a:rPr>
              <a:t>MENTAL HEALTH OF REFUGEES UNHCR/WHO, 1996 </a:t>
            </a:r>
            <a:endParaRPr lang="es-ES" sz="1200" i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5908" y="1569489"/>
            <a:ext cx="8086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Este protocolo se fundamenta en el enfoque de la intervención en salud mental/psicosocial </a:t>
            </a:r>
            <a:r>
              <a:rPr lang="es-ES" dirty="0"/>
              <a:t>que </a:t>
            </a:r>
            <a:r>
              <a:rPr lang="es-ES" dirty="0" smtClean="0"/>
              <a:t>propone ACNUR</a:t>
            </a:r>
            <a:r>
              <a:rPr lang="es-ES" dirty="0"/>
              <a:t>, que </a:t>
            </a:r>
            <a:r>
              <a:rPr lang="es-ES" dirty="0" smtClean="0"/>
              <a:t>se desarrolla en 4 niveles múltiples según la pirámide de intervención del IASC </a:t>
            </a:r>
            <a:r>
              <a:rPr lang="es-ES" dirty="0"/>
              <a:t>sobre </a:t>
            </a:r>
            <a:r>
              <a:rPr lang="es-ES" dirty="0" smtClean="0"/>
              <a:t>salud </a:t>
            </a:r>
            <a:r>
              <a:rPr lang="es-ES" dirty="0"/>
              <a:t>mental </a:t>
            </a:r>
            <a:r>
              <a:rPr lang="es-ES" dirty="0" smtClean="0"/>
              <a:t>y Soporte </a:t>
            </a:r>
            <a:r>
              <a:rPr lang="es-ES" dirty="0"/>
              <a:t>Psicosocial en </a:t>
            </a:r>
            <a:r>
              <a:rPr lang="es-ES" dirty="0" smtClean="0"/>
              <a:t>Emergencias Humanitarias y Catástrofes </a:t>
            </a:r>
            <a:r>
              <a:rPr lang="es-ES" dirty="0"/>
              <a:t>(2007).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6" y="6464933"/>
            <a:ext cx="1897516" cy="3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¿Y la población infantil…?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28" t="9432" r="15633" b="5372"/>
          <a:stretch>
            <a:fillRect/>
          </a:stretch>
        </p:blipFill>
        <p:spPr bwMode="auto">
          <a:xfrm>
            <a:off x="1691156" y="1146411"/>
            <a:ext cx="5701800" cy="40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88960" y="5213440"/>
            <a:ext cx="840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</a:t>
            </a:r>
            <a:r>
              <a:rPr lang="es-ES" dirty="0" smtClean="0"/>
              <a:t>Según las estadísticas del Alto Comisionado de las Naciones Unidas para los refugiados (</a:t>
            </a:r>
            <a:r>
              <a:rPr lang="es-ES" dirty="0"/>
              <a:t>ACNUR) (octubre 2015) la </a:t>
            </a:r>
            <a:r>
              <a:rPr lang="es-ES" dirty="0" smtClean="0"/>
              <a:t>mitad de los refugiados sirios </a:t>
            </a:r>
          </a:p>
          <a:p>
            <a:pPr algn="ctr"/>
            <a:r>
              <a:rPr lang="es-ES" dirty="0" smtClean="0"/>
              <a:t>son menores no acompañados y el 40</a:t>
            </a:r>
            <a:r>
              <a:rPr lang="es-ES" dirty="0"/>
              <a:t>% </a:t>
            </a:r>
            <a:r>
              <a:rPr lang="es-ES" dirty="0" smtClean="0"/>
              <a:t>de ellos, menores de 12 años. </a:t>
            </a:r>
          </a:p>
          <a:p>
            <a:pPr algn="ctr"/>
            <a:r>
              <a:rPr lang="es-ES" dirty="0" smtClean="0"/>
              <a:t>La condición </a:t>
            </a:r>
            <a:r>
              <a:rPr lang="es-ES" dirty="0"/>
              <a:t>de </a:t>
            </a:r>
            <a:r>
              <a:rPr lang="es-ES" dirty="0" smtClean="0"/>
              <a:t>menores les confiere </a:t>
            </a:r>
            <a:r>
              <a:rPr lang="es-ES" dirty="0"/>
              <a:t>una </a:t>
            </a:r>
            <a:r>
              <a:rPr lang="es-ES" dirty="0" smtClean="0"/>
              <a:t>mayor vulnerabilidad.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42" y="6464933"/>
            <a:ext cx="1897516" cy="3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5613" y="2879725"/>
            <a:ext cx="79883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60000"/>
              </a:spcBef>
              <a:buFontTx/>
              <a:buChar char="•"/>
            </a:pPr>
            <a:r>
              <a:rPr lang="es-ES_tradnl" altLang="es-ES" sz="2600"/>
              <a:t>Las revisiones actuales señalan que la</a:t>
            </a:r>
            <a:r>
              <a:rPr lang="es-ES_tradnl" altLang="es-ES" sz="2600">
                <a:solidFill>
                  <a:srgbClr val="800000"/>
                </a:solidFill>
              </a:rPr>
              <a:t> </a:t>
            </a:r>
            <a:r>
              <a:rPr lang="es-ES_tradnl" altLang="es-ES" sz="2500">
                <a:solidFill>
                  <a:srgbClr val="800000"/>
                </a:solidFill>
                <a:latin typeface="Arial Black" pitchFamily="34" charset="0"/>
              </a:rPr>
              <a:t>MIGRACIÓN</a:t>
            </a:r>
            <a:r>
              <a:rPr lang="es-ES_tradnl" altLang="es-ES" sz="2600">
                <a:solidFill>
                  <a:srgbClr val="800000"/>
                </a:solidFill>
              </a:rPr>
              <a:t> </a:t>
            </a:r>
            <a:r>
              <a:rPr lang="es-ES_tradnl" altLang="es-ES" sz="2600"/>
              <a:t>per se </a:t>
            </a:r>
            <a:r>
              <a:rPr lang="es-ES_tradnl" altLang="es-ES" sz="2500">
                <a:solidFill>
                  <a:srgbClr val="800000"/>
                </a:solidFill>
                <a:latin typeface="Arial Black" pitchFamily="34" charset="0"/>
              </a:rPr>
              <a:t>NO</a:t>
            </a:r>
            <a:r>
              <a:rPr lang="es-ES_tradnl" altLang="es-ES" sz="2600"/>
              <a:t> produciría un incremento de trastornos mentales.</a:t>
            </a:r>
          </a:p>
          <a:p>
            <a:pPr algn="ctr" eaLnBrk="1" hangingPunct="1">
              <a:spcBef>
                <a:spcPct val="60000"/>
              </a:spcBef>
              <a:buFontTx/>
              <a:buChar char="•"/>
            </a:pPr>
            <a:r>
              <a:rPr lang="es-ES_tradnl" altLang="es-ES" sz="2600"/>
              <a:t>La </a:t>
            </a:r>
            <a:r>
              <a:rPr lang="es-ES_tradnl" altLang="es-ES" sz="2500">
                <a:solidFill>
                  <a:srgbClr val="800000"/>
                </a:solidFill>
                <a:latin typeface="Arial Black" pitchFamily="34" charset="0"/>
              </a:rPr>
              <a:t>MIGRACIÓN</a:t>
            </a:r>
            <a:r>
              <a:rPr lang="es-ES_tradnl" altLang="es-ES" sz="2600"/>
              <a:t> es un </a:t>
            </a:r>
            <a:r>
              <a:rPr lang="es-ES_tradnl" altLang="es-ES" sz="2500">
                <a:solidFill>
                  <a:srgbClr val="800000"/>
                </a:solidFill>
                <a:latin typeface="Arial Black" pitchFamily="34" charset="0"/>
              </a:rPr>
              <a:t>FACTOR DE RIESGO</a:t>
            </a:r>
            <a:r>
              <a:rPr lang="es-ES_tradnl" altLang="es-ES" sz="2600"/>
              <a:t> para la salud, sobre todo psicológica.</a:t>
            </a:r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519113" y="1500188"/>
            <a:ext cx="81676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s-ES" sz="2800" b="1">
                <a:solidFill>
                  <a:srgbClr val="800000"/>
                </a:solidFill>
              </a:rPr>
              <a:t>¿Aumenta la prevalencia de trastornos mentales entre los emigrantes?</a:t>
            </a:r>
            <a:endParaRPr lang="en-GB" altLang="es-ES" sz="4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PSICOPATOLOGÍA  E  INMIGRACIÓN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17764" y="5706737"/>
            <a:ext cx="426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D. </a:t>
            </a:r>
            <a:r>
              <a:rPr lang="ca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Bhugra</a:t>
            </a:r>
            <a:r>
              <a:rPr lang="ca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ca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Textbook</a:t>
            </a:r>
            <a:r>
              <a:rPr lang="ca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Cultural </a:t>
            </a:r>
            <a:r>
              <a:rPr lang="ca-E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Psychiatry</a:t>
            </a:r>
            <a:r>
              <a:rPr lang="ca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2011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5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683000" y="2209800"/>
            <a:ext cx="2578100" cy="534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Pct val="75000"/>
              <a:buFontTx/>
              <a:buNone/>
              <a:defRPr/>
            </a:pPr>
            <a:r>
              <a:rPr lang="es-ES_tradnl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MIGRACIÓN</a:t>
            </a:r>
            <a:endParaRPr lang="es-ES" b="1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4614863" y="2832100"/>
            <a:ext cx="406400" cy="635000"/>
          </a:xfrm>
          <a:prstGeom prst="downArrow">
            <a:avLst>
              <a:gd name="adj1" fmla="val 50000"/>
              <a:gd name="adj2" fmla="val 3472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232162" y="3594100"/>
            <a:ext cx="139563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s-ES_tradnl" altLang="es-ES" sz="3200" b="1" dirty="0">
                <a:solidFill>
                  <a:srgbClr val="0070C0"/>
                </a:solidFill>
              </a:rPr>
              <a:t>ESTRÉS</a:t>
            </a:r>
            <a:endParaRPr lang="es-ES" altLang="es-ES" sz="3200" b="1" dirty="0">
              <a:solidFill>
                <a:srgbClr val="0070C0"/>
              </a:solidFill>
            </a:endParaRPr>
          </a:p>
        </p:txBody>
      </p:sp>
      <p:sp>
        <p:nvSpPr>
          <p:cNvPr id="39941" name="AutoShape 6"/>
          <p:cNvSpPr>
            <a:spLocks noChangeArrowheads="1"/>
          </p:cNvSpPr>
          <p:nvPr/>
        </p:nvSpPr>
        <p:spPr bwMode="auto">
          <a:xfrm>
            <a:off x="4614863" y="4394200"/>
            <a:ext cx="4064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940753" y="5041900"/>
            <a:ext cx="428008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SzPct val="75000"/>
            </a:pPr>
            <a:r>
              <a:rPr lang="es-ES_tradnl" altLang="es-ES" sz="3600" b="1" dirty="0">
                <a:solidFill>
                  <a:srgbClr val="C00000"/>
                </a:solidFill>
              </a:rPr>
              <a:t>TRASTORNO MENTAL</a:t>
            </a:r>
            <a:endParaRPr lang="es-ES" altLang="es-ES" sz="3600" b="1" dirty="0">
              <a:solidFill>
                <a:srgbClr val="C00000"/>
              </a:solidFill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0" y="4362450"/>
            <a:ext cx="3490913" cy="534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SzPct val="75000"/>
              <a:buFontTx/>
              <a:buNone/>
              <a:defRPr/>
            </a:pPr>
            <a:r>
              <a:rPr lang="es-ES_tradnl" sz="28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VULNERABILIDAD</a:t>
            </a:r>
            <a:r>
              <a:rPr lang="es-ES_tradnl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endParaRPr lang="es-ES" b="1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9944" name="AutoShape 9"/>
          <p:cNvSpPr>
            <a:spLocks noChangeArrowheads="1"/>
          </p:cNvSpPr>
          <p:nvPr/>
        </p:nvSpPr>
        <p:spPr bwMode="auto">
          <a:xfrm rot="-5400000">
            <a:off x="3833019" y="4018756"/>
            <a:ext cx="330200" cy="1195388"/>
          </a:xfrm>
          <a:prstGeom prst="downArrow">
            <a:avLst>
              <a:gd name="adj1" fmla="val 50000"/>
              <a:gd name="adj2" fmla="val 10181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PSICOPATOLOGÍA  E  INMIGRACIÓN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216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" y="891611"/>
            <a:ext cx="7243892" cy="5114585"/>
          </a:xfrm>
        </p:spPr>
      </p:pic>
      <p:sp>
        <p:nvSpPr>
          <p:cNvPr id="5" name="4 CuadroTexto"/>
          <p:cNvSpPr txBox="1"/>
          <p:nvPr/>
        </p:nvSpPr>
        <p:spPr>
          <a:xfrm>
            <a:off x="1" y="2892878"/>
            <a:ext cx="1023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100" b="1" dirty="0">
                <a:solidFill>
                  <a:srgbClr val="002060"/>
                </a:solidFill>
              </a:rPr>
              <a:t>Madrid</a:t>
            </a:r>
          </a:p>
          <a:p>
            <a:pPr algn="ctr"/>
            <a:r>
              <a:rPr lang="ca-ES" sz="2100" b="1" dirty="0">
                <a:solidFill>
                  <a:srgbClr val="002060"/>
                </a:solidFill>
              </a:rPr>
              <a:t>1976</a:t>
            </a:r>
            <a:endParaRPr lang="es-ES" sz="2100" b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76990" y="260648"/>
            <a:ext cx="743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00000"/>
                </a:solidFill>
              </a:rPr>
              <a:t>“La infancia es la verdadera patria del hombre”. </a:t>
            </a:r>
            <a:r>
              <a:rPr lang="es-ES" sz="2400" dirty="0" err="1" smtClean="0">
                <a:solidFill>
                  <a:srgbClr val="C00000"/>
                </a:solidFill>
              </a:rPr>
              <a:t>Rilke</a:t>
            </a:r>
            <a:endParaRPr lang="es-E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74650" y="2560638"/>
            <a:ext cx="180975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lnSpc>
                <a:spcPct val="12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altLang="es-ES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>
              <a:lnSpc>
                <a:spcPct val="12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altLang="es-ES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>
              <a:lnSpc>
                <a:spcPct val="120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_tradnl" alt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5562600" y="3429000"/>
            <a:ext cx="1588" cy="2209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143000" y="2514600"/>
            <a:ext cx="77724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>
                <a:solidFill>
                  <a:srgbClr val="000000"/>
                </a:solidFill>
              </a:rPr>
              <a:t>Participación e identificación con la cultura mayoritaria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2438400" cy="155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>
                <a:solidFill>
                  <a:srgbClr val="000000"/>
                </a:solidFill>
              </a:rPr>
              <a:t>Participación e identificación con la cultura originaria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7600" y="2971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>
                <a:solidFill>
                  <a:srgbClr val="000000"/>
                </a:solidFill>
              </a:rPr>
              <a:t>Alto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943600" y="29718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>
                <a:solidFill>
                  <a:srgbClr val="000000"/>
                </a:solidFill>
              </a:rPr>
              <a:t>Bajo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438400" y="48006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>
                <a:solidFill>
                  <a:srgbClr val="000000"/>
                </a:solidFill>
              </a:rPr>
              <a:t>Bajo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438400" y="3657600"/>
            <a:ext cx="1447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>
                <a:solidFill>
                  <a:srgbClr val="000000"/>
                </a:solidFill>
              </a:rPr>
              <a:t>Alto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581400" y="3717925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000">
                <a:solidFill>
                  <a:srgbClr val="000000"/>
                </a:solidFill>
                <a:latin typeface="Arial Black" pitchFamily="34" charset="0"/>
              </a:rPr>
              <a:t>Integración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657600" y="4860925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000">
                <a:solidFill>
                  <a:srgbClr val="000000"/>
                </a:solidFill>
                <a:latin typeface="Arial Black" pitchFamily="34" charset="0"/>
              </a:rPr>
              <a:t>Asimilación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562600" y="4876800"/>
            <a:ext cx="2057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000">
                <a:solidFill>
                  <a:srgbClr val="000000"/>
                </a:solidFill>
                <a:latin typeface="Arial Black" pitchFamily="34" charset="0"/>
              </a:rPr>
              <a:t>Marginación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562600" y="3733800"/>
            <a:ext cx="18288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25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000">
                <a:solidFill>
                  <a:srgbClr val="000000"/>
                </a:solidFill>
                <a:latin typeface="Arial Black" pitchFamily="34" charset="0"/>
              </a:rPr>
              <a:t>Separación</a:t>
            </a: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581400" y="3429000"/>
            <a:ext cx="1588" cy="2209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7696200" y="3429000"/>
            <a:ext cx="1588" cy="2209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3581400" y="5638800"/>
            <a:ext cx="411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3581400" y="4495800"/>
            <a:ext cx="411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3581400" y="3441700"/>
            <a:ext cx="411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600200" y="1752600"/>
            <a:ext cx="60198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800" b="1">
                <a:solidFill>
                  <a:srgbClr val="C00000"/>
                </a:solidFill>
              </a:rPr>
              <a:t>Modelo de aculturación de Berry</a:t>
            </a:r>
          </a:p>
        </p:txBody>
      </p:sp>
      <p:sp>
        <p:nvSpPr>
          <p:cNvPr id="43029" name="Oval 21"/>
          <p:cNvSpPr>
            <a:spLocks noChangeArrowheads="1"/>
          </p:cNvSpPr>
          <p:nvPr/>
        </p:nvSpPr>
        <p:spPr bwMode="auto">
          <a:xfrm>
            <a:off x="3505200" y="3505200"/>
            <a:ext cx="2057400" cy="990600"/>
          </a:xfrm>
          <a:prstGeom prst="ellipse">
            <a:avLst/>
          </a:prstGeom>
          <a:noFill/>
          <a:ln w="1908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 ES  LA  INTEGRACIÓN?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943600" y="6059277"/>
            <a:ext cx="263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J.W. Berry, 1980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87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EVALUACIÓN DEL DAÑO PSICOLÓGICO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¿Instrumentos culturalmente validados?</a:t>
            </a:r>
          </a:p>
          <a:p>
            <a:r>
              <a:rPr lang="es-ES" dirty="0" smtClean="0"/>
              <a:t>El sesgo cultural</a:t>
            </a:r>
          </a:p>
          <a:p>
            <a:r>
              <a:rPr lang="es-ES" dirty="0" smtClean="0"/>
              <a:t>La falacia categorial</a:t>
            </a:r>
          </a:p>
          <a:p>
            <a:r>
              <a:rPr lang="es-ES" dirty="0" smtClean="0"/>
              <a:t>Los </a:t>
            </a:r>
            <a:r>
              <a:rPr lang="es-ES" i="1" dirty="0" err="1" smtClean="0"/>
              <a:t>idioms</a:t>
            </a:r>
            <a:r>
              <a:rPr lang="es-ES" i="1" dirty="0" smtClean="0"/>
              <a:t> of </a:t>
            </a:r>
            <a:r>
              <a:rPr lang="es-ES" i="1" dirty="0" err="1" smtClean="0"/>
              <a:t>distress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76258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C00000"/>
                </a:solidFill>
              </a:rPr>
              <a:t>SÍNDROME DE RESIGNACIÓN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Users\71301808z\Desktop\sindrome_de_resignacion_enfermedad_en_suec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5746"/>
            <a:ext cx="4440200" cy="295562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79512" y="1340768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dirty="0" smtClean="0"/>
              <a:t>Los menores, que en su mayoría pertenecen a minorías étnicas como gitanos, </a:t>
            </a:r>
            <a:r>
              <a:rPr lang="es-ES" dirty="0" err="1" smtClean="0"/>
              <a:t>yazidíes</a:t>
            </a:r>
            <a:r>
              <a:rPr lang="es-ES" dirty="0" smtClean="0"/>
              <a:t> y refugiados de la Antigua Unión Soviética y los Balcanes, </a:t>
            </a:r>
            <a:r>
              <a:rPr lang="es-ES" b="1" dirty="0" smtClean="0"/>
              <a:t>quedan completamente paralizados</a:t>
            </a:r>
            <a:r>
              <a:rPr lang="es-ES" dirty="0" smtClean="0"/>
              <a:t>. Entran en un estado de coma inexplicable, pues sus signos vitales y funcionamiento neuronal son completamente normales.</a:t>
            </a:r>
          </a:p>
          <a:p>
            <a:pPr algn="ctr" fontAlgn="base"/>
            <a:r>
              <a:rPr lang="es-ES" dirty="0" smtClean="0"/>
              <a:t>Los pacientes están “totalmente </a:t>
            </a:r>
            <a:r>
              <a:rPr lang="es-ES" b="1" dirty="0" smtClean="0"/>
              <a:t>pasivos, inmóviles, carentes de tono, retraídos, mudos, incapaces de comer y beber, incontinentes y sin reaccionar</a:t>
            </a:r>
            <a:r>
              <a:rPr lang="es-ES" dirty="0" smtClean="0"/>
              <a:t> ante los estímulos físicos o el dolor”, narró en 2005 </a:t>
            </a:r>
            <a:r>
              <a:rPr lang="es-ES" dirty="0" err="1" smtClean="0"/>
              <a:t>Göran</a:t>
            </a:r>
            <a:r>
              <a:rPr lang="es-ES" dirty="0" smtClean="0"/>
              <a:t> </a:t>
            </a:r>
            <a:r>
              <a:rPr lang="es-ES" dirty="0" err="1" smtClean="0"/>
              <a:t>Bodegård</a:t>
            </a:r>
            <a:r>
              <a:rPr lang="es-ES" dirty="0" smtClean="0"/>
              <a:t>, quien entonces dirigía el ala de psiquiatría del Hospital universitario </a:t>
            </a:r>
            <a:r>
              <a:rPr lang="es-ES" dirty="0" err="1" smtClean="0"/>
              <a:t>Karolinska</a:t>
            </a:r>
            <a:r>
              <a:rPr lang="es-ES" dirty="0" smtClean="0"/>
              <a:t>, en Estocolmo.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11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875" y="260350"/>
            <a:ext cx="9901238" cy="35607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altLang="es-ES" sz="5400" b="1" smtClean="0">
                <a:solidFill>
                  <a:srgbClr val="C00000"/>
                </a:solidFill>
              </a:rPr>
              <a:t>SIGNIFICADO</a:t>
            </a:r>
          </a:p>
          <a:p>
            <a:pPr marL="0" indent="0" algn="ctr" eaLnBrk="1" hangingPunct="1">
              <a:buFontTx/>
              <a:buNone/>
            </a:pPr>
            <a:r>
              <a:rPr lang="es-ES" altLang="es-ES" sz="5400" b="1" smtClean="0">
                <a:solidFill>
                  <a:srgbClr val="C00000"/>
                </a:solidFill>
              </a:rPr>
              <a:t>Y</a:t>
            </a:r>
          </a:p>
          <a:p>
            <a:pPr marL="0" indent="0" algn="ctr" eaLnBrk="1" hangingPunct="1">
              <a:buFontTx/>
              <a:buNone/>
            </a:pPr>
            <a:r>
              <a:rPr lang="es-ES" altLang="es-ES" sz="5400" b="1" smtClean="0">
                <a:solidFill>
                  <a:srgbClr val="C00000"/>
                </a:solidFill>
              </a:rPr>
              <a:t>CONTEXTO</a:t>
            </a:r>
          </a:p>
          <a:p>
            <a:pPr marL="457200" lvl="1" indent="0" algn="ctr" eaLnBrk="1" hangingPunct="1">
              <a:buFontTx/>
              <a:buNone/>
            </a:pPr>
            <a:endParaRPr lang="es-ES" altLang="es-ES" sz="5400" b="1" smtClean="0">
              <a:solidFill>
                <a:srgbClr val="C00000"/>
              </a:solidFill>
            </a:endParaRPr>
          </a:p>
        </p:txBody>
      </p:sp>
      <p:pic>
        <p:nvPicPr>
          <p:cNvPr id="35843" name="Picture 4" descr="guernic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9180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9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941638"/>
            <a:ext cx="8229600" cy="4525962"/>
          </a:xfrm>
        </p:spPr>
        <p:txBody>
          <a:bodyPr/>
          <a:lstStyle/>
          <a:p>
            <a:pPr eaLnBrk="1" hangingPunct="1"/>
            <a:r>
              <a:rPr lang="es-ES" altLang="es-ES" dirty="0" smtClean="0"/>
              <a:t>La comunicación intercultural</a:t>
            </a:r>
          </a:p>
          <a:p>
            <a:pPr eaLnBrk="1" hangingPunct="1"/>
            <a:r>
              <a:rPr lang="ca-ES" altLang="es-ES" dirty="0" smtClean="0"/>
              <a:t>La </a:t>
            </a:r>
            <a:r>
              <a:rPr lang="ca-ES" altLang="es-ES" dirty="0" err="1" smtClean="0"/>
              <a:t>relación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asistencial</a:t>
            </a:r>
            <a:r>
              <a:rPr lang="ca-ES" altLang="es-ES" dirty="0" smtClean="0"/>
              <a:t>/</a:t>
            </a:r>
            <a:r>
              <a:rPr lang="ca-ES" altLang="es-ES" dirty="0" err="1" smtClean="0"/>
              <a:t>alianza</a:t>
            </a:r>
            <a:r>
              <a:rPr lang="ca-ES" altLang="es-ES" dirty="0" smtClean="0"/>
              <a:t> </a:t>
            </a:r>
            <a:r>
              <a:rPr lang="ca-ES" altLang="es-ES" dirty="0" err="1" smtClean="0"/>
              <a:t>terapéutica</a:t>
            </a:r>
            <a:endParaRPr lang="es-ES" altLang="es-ES" dirty="0" smtClean="0"/>
          </a:p>
          <a:p>
            <a:pPr eaLnBrk="1" hangingPunct="1"/>
            <a:r>
              <a:rPr lang="es-ES" altLang="es-ES" dirty="0" smtClean="0"/>
              <a:t>Intervenciones culturalmente apropiadas</a:t>
            </a:r>
          </a:p>
          <a:p>
            <a:pPr eaLnBrk="1" hangingPunct="1"/>
            <a:r>
              <a:rPr lang="es-ES" altLang="es-ES" dirty="0" smtClean="0"/>
              <a:t>Trabajar con un/a mediador/a cultural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1630363"/>
            <a:ext cx="7966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s-ES_tradnl" altLang="es-ES" sz="2800" b="1" dirty="0">
                <a:solidFill>
                  <a:srgbClr val="990033"/>
                </a:solidFill>
              </a:rPr>
              <a:t>Hay que saber hacer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4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HABILIDADES</a:t>
            </a:r>
            <a:endParaRPr lang="en-US" altLang="es-E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87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comu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7" y="3917028"/>
            <a:ext cx="3240397" cy="23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uÃ±ecos de doct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acog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TERCER SECTOR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76056" y="4130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LOS PROFESIONALES SANITARIOS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43808" y="63000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LA COMUNIDAD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Flecha doblada 2"/>
          <p:cNvSpPr/>
          <p:nvPr/>
        </p:nvSpPr>
        <p:spPr>
          <a:xfrm flipV="1">
            <a:off x="1691680" y="3459314"/>
            <a:ext cx="900100" cy="16542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doblada 9"/>
          <p:cNvSpPr/>
          <p:nvPr/>
        </p:nvSpPr>
        <p:spPr>
          <a:xfrm rot="16200000" flipV="1">
            <a:off x="6165661" y="3942541"/>
            <a:ext cx="1656184" cy="9171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139952" y="1556792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4139952" y="1995264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5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de comu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87" y="3917028"/>
            <a:ext cx="3240397" cy="23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uÃ±ecos de doct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acogi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11560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LAS ENTIDADES DE ACOGIDA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76056" y="4130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LOS PROFESIONALES SANITARIOS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43808" y="63000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LA COMUNIDAD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3" name="Flecha doblada 2"/>
          <p:cNvSpPr/>
          <p:nvPr/>
        </p:nvSpPr>
        <p:spPr>
          <a:xfrm flipV="1">
            <a:off x="1691680" y="3459314"/>
            <a:ext cx="900100" cy="16542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doblada 9"/>
          <p:cNvSpPr/>
          <p:nvPr/>
        </p:nvSpPr>
        <p:spPr>
          <a:xfrm rot="16200000" flipV="1">
            <a:off x="6165661" y="3942541"/>
            <a:ext cx="1656184" cy="9171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4139952" y="1556792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4139952" y="1995264"/>
            <a:ext cx="19442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403648" y="278092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</a:rPr>
              <a:t>¿Nos Comunicamos correctamente?</a:t>
            </a:r>
            <a:endParaRPr lang="es-E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C00000"/>
                </a:solidFill>
              </a:rPr>
              <a:t>Narrativas, </a:t>
            </a:r>
            <a:r>
              <a:rPr lang="es-ES" dirty="0" err="1" smtClean="0">
                <a:solidFill>
                  <a:srgbClr val="C00000"/>
                </a:solidFill>
              </a:rPr>
              <a:t>contranarrativas</a:t>
            </a:r>
            <a:r>
              <a:rPr lang="es-ES" dirty="0" smtClean="0">
                <a:solidFill>
                  <a:srgbClr val="C00000"/>
                </a:solidFill>
              </a:rPr>
              <a:t>…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6146" name="Picture 2" descr="Resultado de imagen de rumo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01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C00000"/>
                </a:solidFill>
              </a:rPr>
              <a:t>¿Cómo se trabaja con un/a mediador/a?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Resultado de imagen de mediador intercultur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1" y="1705670"/>
            <a:ext cx="6801525" cy="41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34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¿ Y si… Agente de Salud Comunitaria?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/>
              <a:t>El agente de salud comunitaria es un profesional, </a:t>
            </a:r>
            <a:r>
              <a:rPr lang="es-ES" dirty="0">
                <a:solidFill>
                  <a:srgbClr val="C00000"/>
                </a:solidFill>
              </a:rPr>
              <a:t>miembro de la comunidad</a:t>
            </a:r>
            <a:r>
              <a:rPr lang="es-ES" dirty="0"/>
              <a:t> con la que trabaja, </a:t>
            </a:r>
            <a:r>
              <a:rPr lang="es-ES" dirty="0">
                <a:solidFill>
                  <a:srgbClr val="C00000"/>
                </a:solidFill>
              </a:rPr>
              <a:t>integrado dentro de un equipo </a:t>
            </a:r>
            <a:r>
              <a:rPr lang="es-ES" dirty="0"/>
              <a:t>de personal sanitario. Tiene como objetivo convertirse en </a:t>
            </a:r>
            <a:r>
              <a:rPr lang="es-ES" dirty="0">
                <a:solidFill>
                  <a:srgbClr val="C00000"/>
                </a:solidFill>
              </a:rPr>
              <a:t>puente</a:t>
            </a:r>
            <a:r>
              <a:rPr lang="es-ES" dirty="0"/>
              <a:t> entre los servicios de atención e información sanitaria y dicha comunidad, con el fin de mejorar la circulación de la información, las iniciativas y los recursos entre ambas partes. Asimismo, se encarga de </a:t>
            </a:r>
            <a:r>
              <a:rPr lang="es-ES" dirty="0">
                <a:solidFill>
                  <a:srgbClr val="C00000"/>
                </a:solidFill>
              </a:rPr>
              <a:t>dinamizar acciones de promoción de la salud </a:t>
            </a:r>
            <a:r>
              <a:rPr lang="es-ES" dirty="0"/>
              <a:t>realizadas desde cada una de ellas, o de forma conjunta. Busca además </a:t>
            </a:r>
            <a:r>
              <a:rPr lang="es-ES" dirty="0">
                <a:solidFill>
                  <a:srgbClr val="C00000"/>
                </a:solidFill>
              </a:rPr>
              <a:t>influir tanto en el individuo como en la comunidad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030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2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628038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es-ES" smtClean="0"/>
          </a:p>
        </p:txBody>
      </p:sp>
      <p:sp>
        <p:nvSpPr>
          <p:cNvPr id="6" name="Rectangle 8"/>
          <p:cNvSpPr/>
          <p:nvPr/>
        </p:nvSpPr>
        <p:spPr bwMode="auto">
          <a:xfrm>
            <a:off x="7696200" y="1752600"/>
            <a:ext cx="1447800" cy="5105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8600" y="2286000"/>
            <a:ext cx="6096000" cy="3535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s-ES_tradnl" altLang="es-ES" sz="2400" kern="0" dirty="0" smtClean="0">
                <a:cs typeface="Arial" panose="020B0604020202020204" pitchFamily="34" charset="0"/>
              </a:rPr>
              <a:t>Los profesionales sanitarios deben reconocer que, como seres culturales, puede que tengan actitudes y creencias que pueden tener una influencia perjudicial en su percepción o interacción con individuos que sean étnica y racialmente diferentes de si mismos.</a:t>
            </a:r>
          </a:p>
          <a:p>
            <a:pPr marL="0" indent="0" algn="ctr" eaLnBrk="1" hangingPunct="1">
              <a:buFontTx/>
              <a:buNone/>
              <a:defRPr/>
            </a:pPr>
            <a:endParaRPr lang="es-ES" altLang="es-ES" sz="2400" kern="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5325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46513"/>
            <a:ext cx="25114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27941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ACTITUDES  Y  CREENCIAS</a:t>
            </a:r>
            <a:endParaRPr lang="en-US" altLang="es-E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3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4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s-ES_tradnl" altLang="es-ES" sz="2400" dirty="0">
                <a:solidFill>
                  <a:srgbClr val="990033"/>
                </a:solidFill>
              </a:rPr>
              <a:t>Conciencia de la ubicación cultural propia</a:t>
            </a:r>
          </a:p>
        </p:txBody>
      </p:sp>
      <p:sp>
        <p:nvSpPr>
          <p:cNvPr id="9" name="Rectangle 7"/>
          <p:cNvSpPr/>
          <p:nvPr/>
        </p:nvSpPr>
        <p:spPr bwMode="auto">
          <a:xfrm>
            <a:off x="5867400" y="2362200"/>
            <a:ext cx="3279775" cy="4381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r"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427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513" y="3276600"/>
            <a:ext cx="32654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332038"/>
            <a:ext cx="5257800" cy="3078162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2680FF"/>
              </a:buClr>
              <a:buFont typeface="Wingdings" pitchFamily="2" charset="2"/>
              <a:buChar char="ü"/>
            </a:pPr>
            <a:r>
              <a:rPr lang="es-ES" altLang="es-ES" sz="2200" b="1" dirty="0" smtClean="0">
                <a:cs typeface="Arial" pitchFamily="34" charset="0"/>
              </a:rPr>
              <a:t>Entender el papel de la cultura sobre un </a:t>
            </a:r>
            <a:r>
              <a:rPr lang="ca-ES" altLang="es-ES" sz="2200" b="1" dirty="0" smtClean="0">
                <a:cs typeface="Arial" pitchFamily="34" charset="0"/>
              </a:rPr>
              <a:t>usuario</a:t>
            </a:r>
            <a:r>
              <a:rPr lang="es-ES" altLang="es-ES" sz="2200" b="1" dirty="0" smtClean="0">
                <a:cs typeface="Arial" pitchFamily="34" charset="0"/>
              </a:rPr>
              <a:t> requiere entender el papel de la cultura sobre su propia persona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2680FF"/>
              </a:buClr>
              <a:buFont typeface="Wingdings" pitchFamily="2" charset="2"/>
              <a:buChar char="ü"/>
            </a:pPr>
            <a:r>
              <a:rPr lang="es-ES" altLang="es-ES" sz="2200" b="1" dirty="0" smtClean="0">
                <a:cs typeface="Arial" pitchFamily="34" charset="0"/>
              </a:rPr>
              <a:t>Conciencia de uno mismo como ser cultural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2680FF"/>
              </a:buClr>
              <a:buFont typeface="Wingdings" pitchFamily="2" charset="2"/>
              <a:buChar char="ü"/>
            </a:pPr>
            <a:r>
              <a:rPr lang="es-ES" altLang="es-ES" sz="2200" b="1" dirty="0" smtClean="0">
                <a:cs typeface="Arial" pitchFamily="34" charset="0"/>
              </a:rPr>
              <a:t>Conciencia de que, igual que cualquier persona, el psiquiatra experimenta el mundo a través de su cultura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buClr>
                <a:srgbClr val="2680FF"/>
              </a:buClr>
              <a:buFont typeface="Wingdings" pitchFamily="2" charset="2"/>
              <a:buChar char="ü"/>
            </a:pPr>
            <a:endParaRPr lang="es-ES" altLang="es-ES" sz="2200" b="1" dirty="0" smtClean="0"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ACTITUDES  Y  CREENCIAS</a:t>
            </a:r>
            <a:endParaRPr lang="en-US" altLang="es-E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37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s-ES" altLang="es-ES" smtClean="0"/>
              <a:t>La competencia cultural es un ideal</a:t>
            </a:r>
          </a:p>
          <a:p>
            <a:pPr>
              <a:buClr>
                <a:schemeClr val="tx1"/>
              </a:buClr>
            </a:pPr>
            <a:r>
              <a:rPr lang="es-ES" altLang="es-ES" smtClean="0"/>
              <a:t>La humildad cultural </a:t>
            </a:r>
            <a:r>
              <a:rPr lang="es-ES" altLang="es-ES" sz="2000" smtClean="0"/>
              <a:t>(Tervalon y Murray-Garcia, 1998)</a:t>
            </a:r>
            <a:r>
              <a:rPr lang="es-ES" altLang="es-ES" smtClean="0"/>
              <a:t> nos recuerde de nuestras limitaciones</a:t>
            </a:r>
            <a:endParaRPr lang="ca-ES" altLang="es-ES" smtClean="0"/>
          </a:p>
          <a:p>
            <a:pPr>
              <a:buClr>
                <a:schemeClr val="tx1"/>
              </a:buClr>
            </a:pPr>
            <a:r>
              <a:rPr lang="ca-ES" altLang="es-ES" smtClean="0"/>
              <a:t>A veces un poco de conocimientos son peligrosos</a:t>
            </a:r>
            <a:endParaRPr lang="es-ES" altLang="es-ES" smtClean="0"/>
          </a:p>
          <a:p>
            <a:pPr>
              <a:buClr>
                <a:schemeClr val="tx1"/>
              </a:buClr>
            </a:pPr>
            <a:endParaRPr lang="es-ES" altLang="es-ES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HUMILDAD  CULTURAL</a:t>
            </a:r>
            <a:endParaRPr lang="en-US" altLang="es-E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198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s-E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81163"/>
            <a:ext cx="6453188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s-E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53492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AUTORREFLEXIÓN Y AUTOANÁLISIS: ¿SON ASÍ LAS COSAS O SÓLO ES COMO LAS VEMOS?</a:t>
            </a:r>
            <a:endParaRPr lang="en-US" altLang="es-E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23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Adolescents </a:t>
            </a:r>
            <a:r>
              <a:rPr lang="fr-FR" dirty="0">
                <a:solidFill>
                  <a:srgbClr val="C00000"/>
                </a:solidFill>
              </a:rPr>
              <a:t>en </a:t>
            </a:r>
            <a:r>
              <a:rPr lang="fr-FR" dirty="0" err="1" smtClean="0">
                <a:solidFill>
                  <a:srgbClr val="C00000"/>
                </a:solidFill>
              </a:rPr>
              <a:t>trànsit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err="1" smtClean="0">
                <a:solidFill>
                  <a:srgbClr val="C00000"/>
                </a:solidFill>
              </a:rPr>
              <a:t>Adults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acollidors</a:t>
            </a:r>
            <a:r>
              <a:rPr lang="fr-FR" dirty="0" smtClean="0">
                <a:solidFill>
                  <a:srgbClr val="C00000"/>
                </a:solidFill>
              </a:rPr>
              <a:t>?</a:t>
            </a: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" t="16542" r="69680" b="65957"/>
          <a:stretch/>
        </p:blipFill>
        <p:spPr>
          <a:xfrm>
            <a:off x="-95434" y="1772816"/>
            <a:ext cx="4667434" cy="165618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0414" t="51544" r="29426" b="29364"/>
          <a:stretch/>
        </p:blipFill>
        <p:spPr>
          <a:xfrm>
            <a:off x="4576564" y="1982446"/>
            <a:ext cx="4603948" cy="123053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25953" y="4329241"/>
            <a:ext cx="52562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2800" b="1" dirty="0">
                <a:solidFill>
                  <a:srgbClr val="990033"/>
                </a:solidFill>
              </a:rPr>
              <a:t>Francisco Collazos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b="1" dirty="0">
                <a:solidFill>
                  <a:schemeClr val="accent2"/>
                </a:solidFill>
              </a:rPr>
              <a:t>pacocollazos@gmail.com</a:t>
            </a:r>
            <a:endParaRPr lang="es-ES" altLang="es-ES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>
                <a:solidFill>
                  <a:srgbClr val="990033"/>
                </a:solidFill>
              </a:rPr>
              <a:t>Servicio de </a:t>
            </a:r>
            <a:r>
              <a:rPr lang="es-ES" altLang="es-ES" sz="1400" b="1" dirty="0" smtClean="0">
                <a:solidFill>
                  <a:srgbClr val="990033"/>
                </a:solidFill>
              </a:rPr>
              <a:t>Psiquiatría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>
                <a:solidFill>
                  <a:srgbClr val="990033"/>
                </a:solidFill>
              </a:rPr>
              <a:t>Hospital de </a:t>
            </a:r>
            <a:r>
              <a:rPr lang="es-ES" altLang="es-ES" sz="1400" b="1" dirty="0" err="1">
                <a:solidFill>
                  <a:srgbClr val="990033"/>
                </a:solidFill>
              </a:rPr>
              <a:t>Sant</a:t>
            </a:r>
            <a:r>
              <a:rPr lang="es-ES" altLang="es-ES" sz="1400" b="1" dirty="0">
                <a:solidFill>
                  <a:srgbClr val="990033"/>
                </a:solidFill>
              </a:rPr>
              <a:t> Rafael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" altLang="es-ES" sz="1400" b="1" dirty="0" smtClean="0">
                <a:solidFill>
                  <a:srgbClr val="990033"/>
                </a:solidFill>
              </a:rPr>
              <a:t>Hospital </a:t>
            </a:r>
            <a:r>
              <a:rPr lang="es-ES" altLang="es-ES" sz="1400" b="1" dirty="0" err="1">
                <a:solidFill>
                  <a:srgbClr val="990033"/>
                </a:solidFill>
              </a:rPr>
              <a:t>Universitari</a:t>
            </a:r>
            <a:r>
              <a:rPr lang="es-ES" altLang="es-ES" sz="1400" b="1" dirty="0">
                <a:solidFill>
                  <a:srgbClr val="990033"/>
                </a:solidFill>
              </a:rPr>
              <a:t> </a:t>
            </a:r>
            <a:r>
              <a:rPr lang="es-ES" altLang="es-ES" sz="1400" b="1" dirty="0" err="1">
                <a:solidFill>
                  <a:srgbClr val="990033"/>
                </a:solidFill>
              </a:rPr>
              <a:t>Vall</a:t>
            </a:r>
            <a:r>
              <a:rPr lang="es-ES" altLang="es-ES" sz="1400" b="1" dirty="0">
                <a:solidFill>
                  <a:srgbClr val="990033"/>
                </a:solidFill>
              </a:rPr>
              <a:t> </a:t>
            </a:r>
            <a:r>
              <a:rPr lang="es-ES" altLang="es-ES" sz="1400" b="1" dirty="0" err="1">
                <a:solidFill>
                  <a:srgbClr val="990033"/>
                </a:solidFill>
              </a:rPr>
              <a:t>d’Hebron</a:t>
            </a:r>
            <a:r>
              <a:rPr lang="es-ES_tradnl" altLang="es-ES" sz="1400" b="1" dirty="0">
                <a:solidFill>
                  <a:srgbClr val="990033"/>
                </a:solidFill>
              </a:rPr>
              <a:t>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990033"/>
                </a:solidFill>
              </a:rPr>
              <a:t>CIBERSAM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s-ES_tradnl" altLang="es-ES" sz="1400" b="1" dirty="0">
                <a:solidFill>
                  <a:srgbClr val="990033"/>
                </a:solidFill>
              </a:rPr>
              <a:t>Barcelona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s-ES_tradnl" altLang="es-ES" sz="1400" b="1" dirty="0">
              <a:solidFill>
                <a:srgbClr val="990033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165304"/>
            <a:ext cx="2016224" cy="7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5 Imagen" descr="CIBERSAM_logo_blanco_centrado_TRANSPARENTE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9863" y="6256940"/>
            <a:ext cx="1154385" cy="484428"/>
          </a:xfrm>
          <a:prstGeom prst="rect">
            <a:avLst/>
          </a:prstGeom>
        </p:spPr>
      </p:pic>
      <p:pic>
        <p:nvPicPr>
          <p:cNvPr id="9" name="Picture 2" descr="Vall d'Hebron Barcelona Campus Hospitalaris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026" y="6303012"/>
            <a:ext cx="3351854" cy="431152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04" y="6076082"/>
            <a:ext cx="1726892" cy="8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3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ca-ES" b="1" dirty="0" smtClean="0">
                <a:solidFill>
                  <a:srgbClr val="002060"/>
                </a:solidFill>
              </a:rPr>
              <a:t>LA INMIGRACIÓN...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/>
            <a:lum/>
          </a:blip>
          <a:srcRect l="14968" t="29897" r="44911" b="39862"/>
          <a:stretch>
            <a:fillRect/>
          </a:stretch>
        </p:blipFill>
        <p:spPr>
          <a:xfrm>
            <a:off x="2164591" y="2185306"/>
            <a:ext cx="4698932" cy="2833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2531192" y="5509998"/>
            <a:ext cx="6534000" cy="273780"/>
          </a:xfrm>
          <a:prstGeom prst="rect">
            <a:avLst/>
          </a:prstGeom>
          <a:noFill/>
          <a:ln>
            <a:noFill/>
          </a:ln>
        </p:spPr>
        <p:txBody>
          <a:bodyPr vert="horz" wrap="none" lIns="67500" tIns="33750" rIns="67500" bIns="33750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336689" algn="l"/>
                <a:tab pos="673649" algn="l"/>
                <a:tab pos="1010610" algn="l"/>
                <a:tab pos="1347570" algn="l"/>
                <a:tab pos="1684530" algn="l"/>
                <a:tab pos="2021490" algn="l"/>
                <a:tab pos="2358450" algn="l"/>
                <a:tab pos="2695410" algn="l"/>
                <a:tab pos="3032369" algn="l"/>
                <a:tab pos="3369330" algn="l"/>
                <a:tab pos="3706289" algn="l"/>
                <a:tab pos="4043250" algn="l"/>
                <a:tab pos="4380210" algn="l"/>
                <a:tab pos="4717170" algn="l"/>
                <a:tab pos="5054130" algn="l"/>
                <a:tab pos="5391090" algn="l"/>
                <a:tab pos="5728050" algn="l"/>
                <a:tab pos="6065009" algn="l"/>
                <a:tab pos="6401970" algn="l"/>
                <a:tab pos="6738930" algn="l"/>
              </a:tabLst>
            </a:pPr>
            <a:r>
              <a:rPr lang="es-ES" sz="788" i="1" dirty="0">
                <a:solidFill>
                  <a:srgbClr val="002060"/>
                </a:solidFill>
                <a:latin typeface="Arial" pitchFamily="34"/>
                <a:ea typeface="Arial" pitchFamily="34"/>
                <a:cs typeface="Arial" pitchFamily="34"/>
              </a:rPr>
              <a:t>Extraído de Inmigración en España. </a:t>
            </a:r>
            <a:r>
              <a:rPr lang="es-ES" sz="788" i="1" dirty="0" err="1">
                <a:solidFill>
                  <a:srgbClr val="002060"/>
                </a:solidFill>
                <a:latin typeface="Arial" pitchFamily="34"/>
                <a:ea typeface="Arial" pitchFamily="34"/>
                <a:cs typeface="Arial" pitchFamily="34"/>
              </a:rPr>
              <a:t>www</a:t>
            </a:r>
            <a:r>
              <a:rPr lang="es-ES" sz="788" i="1" dirty="0">
                <a:solidFill>
                  <a:srgbClr val="002060"/>
                </a:solidFill>
                <a:latin typeface="Arial" pitchFamily="34"/>
                <a:ea typeface="Arial" pitchFamily="34"/>
                <a:cs typeface="Arial" pitchFamily="34"/>
              </a:rPr>
              <a:t>..wikipedia.es 2015. Disponible en https://es.wikipedia.org/wiki/Inmigraci%C3%B3n_en_Espa%C3%B1a</a:t>
            </a:r>
          </a:p>
        </p:txBody>
      </p:sp>
    </p:spTree>
    <p:extLst>
      <p:ext uri="{BB962C8B-B14F-4D97-AF65-F5344CB8AC3E}">
        <p14:creationId xmlns:p14="http://schemas.microsoft.com/office/powerpoint/2010/main" val="690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4175" y="2987675"/>
            <a:ext cx="8355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4075" indent="-658813">
              <a:lnSpc>
                <a:spcPct val="130000"/>
              </a:lnSpc>
              <a:buFontTx/>
              <a:buChar char="•"/>
            </a:pPr>
            <a:endParaRPr lang="es-ES_tradnl" altLang="es-ES_tradnl" sz="2800">
              <a:solidFill>
                <a:schemeClr val="bg1"/>
              </a:solidFill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57200" y="2286000"/>
            <a:ext cx="8458200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s-ES" sz="2800" b="1">
                <a:solidFill>
                  <a:srgbClr val="990033"/>
                </a:solidFill>
              </a:rPr>
              <a:t>Situación actual con los inmigrantes:</a:t>
            </a:r>
          </a:p>
        </p:txBody>
      </p:sp>
      <p:pic>
        <p:nvPicPr>
          <p:cNvPr id="1843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708025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3"/>
          <p:cNvSpPr txBox="1">
            <a:spLocks noChangeArrowheads="1"/>
          </p:cNvSpPr>
          <p:nvPr/>
        </p:nvSpPr>
        <p:spPr bwMode="auto">
          <a:xfrm>
            <a:off x="4264025" y="2895600"/>
            <a:ext cx="4800600" cy="3429000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Infrautilización de los servicios </a:t>
            </a:r>
          </a:p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Altos niveles de discontinuidad</a:t>
            </a:r>
          </a:p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Pobre adherencia</a:t>
            </a:r>
          </a:p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Pobres resultados</a:t>
            </a:r>
          </a:p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Errores diagnósticos</a:t>
            </a:r>
          </a:p>
          <a:p>
            <a:pPr marL="261938" indent="-261938" eaLnBrk="1" hangingPunct="1">
              <a:spcBef>
                <a:spcPts val="475"/>
              </a:spcBef>
              <a:buFontTx/>
              <a:buChar char="•"/>
            </a:pPr>
            <a:r>
              <a:rPr lang="es-ES_tradnl" altLang="es-ES" sz="2400" b="1">
                <a:ea typeface="ＭＳ Ｐゴシック" pitchFamily="34" charset="-128"/>
              </a:rPr>
              <a:t>Tratamientos inadecuados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 GESTIÓN  DE  LA  DIVERSIDAD  EN  EL  ÁMBITO  SANITARIO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24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4175" y="2987675"/>
            <a:ext cx="83550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4075" indent="-658813">
              <a:lnSpc>
                <a:spcPct val="130000"/>
              </a:lnSpc>
              <a:buFontTx/>
              <a:buChar char="•"/>
            </a:pPr>
            <a:endParaRPr lang="es-ES_tradnl" altLang="es-ES_tradnl" sz="280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152400" y="1758950"/>
            <a:ext cx="9296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1938" indent="-261938" algn="ctr" eaLnBrk="1" hangingPunct="1">
              <a:spcBef>
                <a:spcPts val="2400"/>
              </a:spcBef>
              <a:buFontTx/>
              <a:buChar char="•"/>
            </a:pPr>
            <a:r>
              <a:rPr lang="es-ES_tradnl" altLang="es-ES" sz="2800" i="1" dirty="0"/>
              <a:t>¿Reciben todos los usuarios una asistencia </a:t>
            </a:r>
            <a:r>
              <a:rPr lang="es-ES_tradnl" altLang="es-ES" sz="2800" i="1" dirty="0" smtClean="0"/>
              <a:t>sanitaria </a:t>
            </a:r>
            <a:r>
              <a:rPr lang="es-ES_tradnl" altLang="es-ES" sz="2800" i="1" dirty="0"/>
              <a:t>de calidad similar?</a:t>
            </a:r>
          </a:p>
          <a:p>
            <a:pPr marL="261938" indent="-261938" algn="ctr" eaLnBrk="1" hangingPunct="1">
              <a:spcBef>
                <a:spcPts val="2400"/>
              </a:spcBef>
              <a:buFontTx/>
              <a:buChar char="•"/>
            </a:pPr>
            <a:r>
              <a:rPr lang="es-ES_tradnl" altLang="es-ES" sz="2800" i="1" dirty="0"/>
              <a:t>¿No se estará discriminando, sin pretenderlo, a las personas que no pertenecen a la cultura mayoritaria?</a:t>
            </a:r>
          </a:p>
          <a:p>
            <a:pPr marL="261938" indent="-261938" algn="ctr" eaLnBrk="1" hangingPunct="1">
              <a:spcBef>
                <a:spcPts val="2400"/>
              </a:spcBef>
              <a:buFontTx/>
              <a:buChar char="•"/>
            </a:pPr>
            <a:r>
              <a:rPr lang="es-ES_tradnl" altLang="es-ES" sz="2800" i="1" dirty="0"/>
              <a:t>¿Fallamos los profesionales, falla el </a:t>
            </a:r>
            <a:r>
              <a:rPr lang="es-ES_tradnl" altLang="es-ES" sz="2800" i="1" dirty="0" smtClean="0"/>
              <a:t>sistema, o </a:t>
            </a:r>
            <a:r>
              <a:rPr lang="es-ES_tradnl" altLang="es-ES" sz="2800" i="1" dirty="0"/>
              <a:t>fallan «ellos»?</a:t>
            </a:r>
          </a:p>
          <a:p>
            <a:pPr marL="261938" indent="-261938" algn="ctr" eaLnBrk="1" hangingPunct="1">
              <a:spcBef>
                <a:spcPts val="2400"/>
              </a:spcBef>
              <a:buFontTx/>
              <a:buChar char="•"/>
            </a:pPr>
            <a:r>
              <a:rPr lang="es-ES_tradnl" altLang="es-ES" sz="2800" i="1" dirty="0"/>
              <a:t>¿Somos conscientes de la importancia de la cultura en la relación entre los profesionales de la salud y los pacientes?</a:t>
            </a:r>
          </a:p>
          <a:p>
            <a:pPr marL="261938" indent="-261938" algn="ctr" eaLnBrk="1" hangingPunct="1">
              <a:spcBef>
                <a:spcPts val="2400"/>
              </a:spcBef>
              <a:buFontTx/>
              <a:buChar char="•"/>
            </a:pPr>
            <a:endParaRPr lang="es-ES_tradnl" altLang="es-ES" sz="2800" i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5616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¿QUÉ  ESTÁ  PASANDO?</a:t>
            </a:r>
            <a:endParaRPr lang="en-US" altLang="es-ES" sz="36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73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533400" y="1744329"/>
            <a:ext cx="82296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s-ES" dirty="0" smtClean="0"/>
              <a:t>¿E</a:t>
            </a:r>
            <a:r>
              <a:rPr lang="ca-ES" dirty="0" smtClean="0"/>
              <a:t>s </a:t>
            </a:r>
            <a:r>
              <a:rPr lang="ca-ES" dirty="0" err="1" smtClean="0"/>
              <a:t>necesario</a:t>
            </a:r>
            <a:r>
              <a:rPr lang="ca-ES" dirty="0" smtClean="0"/>
              <a:t> crear</a:t>
            </a:r>
            <a:r>
              <a:rPr lang="es-ES" dirty="0" smtClean="0"/>
              <a:t> servicios especializados?</a:t>
            </a:r>
          </a:p>
          <a:p>
            <a:pPr eaLnBrk="1" hangingPunct="1">
              <a:lnSpc>
                <a:spcPct val="130000"/>
              </a:lnSpc>
            </a:pPr>
            <a:r>
              <a:rPr lang="es-ES" dirty="0" smtClean="0"/>
              <a:t>¿Es una forma de discriminación positiva?</a:t>
            </a:r>
          </a:p>
          <a:p>
            <a:pPr eaLnBrk="1" hangingPunct="1">
              <a:lnSpc>
                <a:spcPct val="130000"/>
              </a:lnSpc>
            </a:pPr>
            <a:r>
              <a:rPr lang="ca-ES" dirty="0" smtClean="0"/>
              <a:t>“La tercera </a:t>
            </a:r>
            <a:r>
              <a:rPr lang="ca-ES" dirty="0" err="1" smtClean="0"/>
              <a:t>vía</a:t>
            </a:r>
            <a:r>
              <a:rPr lang="ca-ES" dirty="0" smtClean="0"/>
              <a:t>...” Centros de </a:t>
            </a:r>
            <a:r>
              <a:rPr lang="ca-ES" dirty="0" err="1" smtClean="0"/>
              <a:t>excelencia</a:t>
            </a:r>
            <a:r>
              <a:rPr lang="ca-ES" dirty="0" smtClean="0"/>
              <a:t> cultural</a:t>
            </a:r>
            <a:endParaRPr lang="es-ES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81484" y="274638"/>
            <a:ext cx="6946900" cy="1163196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s-E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COMPETENCIA  CULTURAL  ORGANIZACIONAL  E  INSTITUCIONAL</a:t>
            </a:r>
            <a:endParaRPr lang="en-US" altLang="es-E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091113"/>
            <a:ext cx="3048000" cy="161448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876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57750"/>
            <a:ext cx="1898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7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1336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0850" y="223838"/>
            <a:ext cx="11715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8525" y="2066925"/>
            <a:ext cx="19208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775" y="1143000"/>
            <a:ext cx="1812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5041900"/>
            <a:ext cx="7648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97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5185" t="15750" r="36123" b="11534"/>
          <a:stretch/>
        </p:blipFill>
        <p:spPr>
          <a:xfrm>
            <a:off x="251520" y="476672"/>
            <a:ext cx="4180779" cy="5956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651" t="16384" r="47637" b="5178"/>
          <a:stretch/>
        </p:blipFill>
        <p:spPr>
          <a:xfrm>
            <a:off x="4743909" y="476672"/>
            <a:ext cx="4148571" cy="59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881</Words>
  <Application>Microsoft Office PowerPoint</Application>
  <PresentationFormat>Presentación en pantalla (4:3)</PresentationFormat>
  <Paragraphs>139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Arial Black</vt:lpstr>
      <vt:lpstr>Calibri</vt:lpstr>
      <vt:lpstr>Times New Roman</vt:lpstr>
      <vt:lpstr>Wingdings</vt:lpstr>
      <vt:lpstr>Tema de Office</vt:lpstr>
      <vt:lpstr>Adolescents en trànsit Adults acollidors?</vt:lpstr>
      <vt:lpstr>Presentación de PowerPoint</vt:lpstr>
      <vt:lpstr>Presentación de PowerPoint</vt:lpstr>
      <vt:lpstr>LA INMIGRACIÓN...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SESGO CULTURAL</vt:lpstr>
      <vt:lpstr>Presentación de PowerPoint</vt:lpstr>
      <vt:lpstr>Presentación de PowerPoint</vt:lpstr>
      <vt:lpstr>Presentación de PowerPoint</vt:lpstr>
      <vt:lpstr>     Estrategia de  Salud Mental Psicosocial </vt:lpstr>
      <vt:lpstr>¿Y la población infantil…?</vt:lpstr>
      <vt:lpstr>Presentación de PowerPoint</vt:lpstr>
      <vt:lpstr>Presentación de PowerPoint</vt:lpstr>
      <vt:lpstr>Presentación de PowerPoint</vt:lpstr>
      <vt:lpstr>EVALUACIÓN DEL DAÑO PSICOLÓGICO</vt:lpstr>
      <vt:lpstr>SÍNDROME DE RESIGNACIÓN</vt:lpstr>
      <vt:lpstr>Presentación de PowerPoint</vt:lpstr>
      <vt:lpstr>Presentación de PowerPoint</vt:lpstr>
      <vt:lpstr>Presentación de PowerPoint</vt:lpstr>
      <vt:lpstr>Presentación de PowerPoint</vt:lpstr>
      <vt:lpstr>Narrativas, contranarrativas…</vt:lpstr>
      <vt:lpstr>¿Cómo se trabaja con un/a mediador/a?</vt:lpstr>
      <vt:lpstr>¿ Y si… Agente de Salud Comunitaria?</vt:lpstr>
      <vt:lpstr>Presentación de PowerPoint</vt:lpstr>
      <vt:lpstr>Presentación de PowerPoint</vt:lpstr>
      <vt:lpstr>Presentación de PowerPoint</vt:lpstr>
      <vt:lpstr>Presentación de PowerPoint</vt:lpstr>
      <vt:lpstr>Adolescents en trànsit Adults acollidors?</vt:lpstr>
    </vt:vector>
  </TitlesOfParts>
  <Company>HUVH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fcollazo</dc:creator>
  <cp:lastModifiedBy>BORRAS CRUSAT, JOSEFA</cp:lastModifiedBy>
  <cp:revision>71</cp:revision>
  <dcterms:created xsi:type="dcterms:W3CDTF">2016-09-12T08:38:02Z</dcterms:created>
  <dcterms:modified xsi:type="dcterms:W3CDTF">2018-06-26T12:43:07Z</dcterms:modified>
</cp:coreProperties>
</file>